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7"/>
  </p:notesMasterIdLst>
  <p:sldIdLst>
    <p:sldId id="2561" r:id="rId2"/>
    <p:sldId id="2562" r:id="rId3"/>
    <p:sldId id="2597" r:id="rId4"/>
    <p:sldId id="2563" r:id="rId5"/>
    <p:sldId id="2588" r:id="rId6"/>
    <p:sldId id="2596" r:id="rId7"/>
    <p:sldId id="2595" r:id="rId8"/>
    <p:sldId id="2593" r:id="rId9"/>
    <p:sldId id="2592" r:id="rId10"/>
    <p:sldId id="2594" r:id="rId11"/>
    <p:sldId id="2589" r:id="rId12"/>
    <p:sldId id="2601" r:id="rId13"/>
    <p:sldId id="2590" r:id="rId14"/>
    <p:sldId id="2591" r:id="rId15"/>
    <p:sldId id="2599" r:id="rId16"/>
    <p:sldId id="2598" r:id="rId17"/>
    <p:sldId id="2600" r:id="rId18"/>
    <p:sldId id="2566" r:id="rId19"/>
    <p:sldId id="2567" r:id="rId20"/>
    <p:sldId id="2602" r:id="rId21"/>
    <p:sldId id="2619" r:id="rId22"/>
    <p:sldId id="2606" r:id="rId23"/>
    <p:sldId id="2576" r:id="rId24"/>
    <p:sldId id="2605" r:id="rId25"/>
    <p:sldId id="2618" r:id="rId26"/>
    <p:sldId id="2607" r:id="rId27"/>
    <p:sldId id="2608" r:id="rId28"/>
    <p:sldId id="2620" r:id="rId29"/>
    <p:sldId id="2609" r:id="rId30"/>
    <p:sldId id="2621" r:id="rId31"/>
    <p:sldId id="2622" r:id="rId32"/>
    <p:sldId id="2610" r:id="rId33"/>
    <p:sldId id="2623" r:id="rId34"/>
    <p:sldId id="2571" r:id="rId35"/>
    <p:sldId id="2611" r:id="rId36"/>
    <p:sldId id="2613" r:id="rId37"/>
    <p:sldId id="2624" r:id="rId38"/>
    <p:sldId id="2612" r:id="rId39"/>
    <p:sldId id="2615" r:id="rId40"/>
    <p:sldId id="2625" r:id="rId41"/>
    <p:sldId id="2616" r:id="rId42"/>
    <p:sldId id="2626" r:id="rId43"/>
    <p:sldId id="2580" r:id="rId44"/>
    <p:sldId id="2627" r:id="rId45"/>
    <p:sldId id="2617"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reaking Boundaries: Multi-Cloud Red Teaming Through Misconfigurations" id="{1D482612-4D86-43FC-8CB9-43A916D3370F}">
          <p14:sldIdLst>
            <p14:sldId id="2561"/>
            <p14:sldId id="2562"/>
            <p14:sldId id="2597"/>
          </p14:sldIdLst>
        </p14:section>
        <p14:section name="Cloud and Red Teaming 101" id="{17DFFC9C-487E-4A32-BF49-0FF62FB4A02E}">
          <p14:sldIdLst>
            <p14:sldId id="2563"/>
            <p14:sldId id="2588"/>
            <p14:sldId id="2596"/>
            <p14:sldId id="2595"/>
            <p14:sldId id="2593"/>
            <p14:sldId id="2592"/>
            <p14:sldId id="2594"/>
            <p14:sldId id="2589"/>
          </p14:sldIdLst>
        </p14:section>
        <p14:section name="IAM Concepts Refresher" id="{7DC3CD66-1FC2-4E6C-80E4-D7322996B0BD}">
          <p14:sldIdLst>
            <p14:sldId id="2601"/>
            <p14:sldId id="2590"/>
            <p14:sldId id="2591"/>
            <p14:sldId id="2599"/>
            <p14:sldId id="2598"/>
            <p14:sldId id="2600"/>
            <p14:sldId id="2566"/>
          </p14:sldIdLst>
        </p14:section>
        <p14:section name="Cloud-Red-Labs Overview" id="{363D662D-FFF2-49C7-9824-7F15F1718E0B}">
          <p14:sldIdLst>
            <p14:sldId id="2567"/>
            <p14:sldId id="2602"/>
            <p14:sldId id="2619"/>
            <p14:sldId id="2606"/>
          </p14:sldIdLst>
        </p14:section>
        <p14:section name="Azure Attack Flow and Practical Demonstrations" id="{4ED2D6C6-8D21-45B9-A477-29093D87E092}">
          <p14:sldIdLst>
            <p14:sldId id="2576"/>
            <p14:sldId id="2605"/>
            <p14:sldId id="2618"/>
            <p14:sldId id="2607"/>
            <p14:sldId id="2608"/>
            <p14:sldId id="2620"/>
            <p14:sldId id="2609"/>
            <p14:sldId id="2621"/>
            <p14:sldId id="2622"/>
            <p14:sldId id="2610"/>
            <p14:sldId id="2623"/>
          </p14:sldIdLst>
        </p14:section>
        <p14:section name="AWS Attack Flow and Hands-On Demonstrations" id="{6E585B8C-5773-42BB-A437-A2A58FB9D201}">
          <p14:sldIdLst>
            <p14:sldId id="2571"/>
            <p14:sldId id="2611"/>
            <p14:sldId id="2613"/>
            <p14:sldId id="2624"/>
            <p14:sldId id="2612"/>
            <p14:sldId id="2615"/>
            <p14:sldId id="2625"/>
            <p14:sldId id="2616"/>
            <p14:sldId id="2626"/>
          </p14:sldIdLst>
        </p14:section>
        <p14:section name="Detection and Mitigation" id="{6A4023BE-3344-4156-91B1-6EBA9FB20067}">
          <p14:sldIdLst>
            <p14:sldId id="2580"/>
            <p14:sldId id="2627"/>
            <p14:sldId id="261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1D61"/>
    <a:srgbClr val="5324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5C4380-6AB9-4266-AB5C-BB9F0DD9C174}" v="118" dt="2025-11-01T21:46:37.7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0" d="100"/>
          <a:sy n="70" d="100"/>
        </p:scale>
        <p:origin x="1166" y="27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jpg>
</file>

<file path=ppt/media/image12.jpeg>
</file>

<file path=ppt/media/image13.jp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67989D-FA41-40D3-A456-E52764CBC9DF}" type="datetimeFigureOut">
              <a:rPr lang="en-US" smtClean="0"/>
              <a:t>11/1/2025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74629B-CA70-48E9-B55C-49E9B7374941}" type="slidenum">
              <a:rPr lang="en-US" smtClean="0"/>
              <a:t>‹#›</a:t>
            </a:fld>
            <a:endParaRPr lang="en-US"/>
          </a:p>
        </p:txBody>
      </p:sp>
    </p:spTree>
    <p:extLst>
      <p:ext uri="{BB962C8B-B14F-4D97-AF65-F5344CB8AC3E}">
        <p14:creationId xmlns:p14="http://schemas.microsoft.com/office/powerpoint/2010/main" val="1663050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portswigger.net/web-security/server-side-template-injection"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nvlpubs.nist.gov/nistpubs/legacy/sp/nistspecialpublication800-145.pdf"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nvlpubs.nist.gov/nistpubs/legacy/sp/nistspecialpublication800-145.pdf"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cs.aws.amazon.com/whitepapers/latest/aws-fault-isolation-boundaries/control-planes-and-data-planes.html"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learn.microsoft.com/en-us/azure/azure-resource-manager/management/control-plane-and-data-plane"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learn.microsoft.com/en-us/azure/role-based-access-control/built-in-roles"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learn.microsoft.com/en-us/azure/role-based-access-control/custom-roles"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AI-generated content may be incorrect.
---
This presentation explores multi-cloud red teaming, focusing on identifying and exploiting misconfigurations across AWS and Azure. We will cover IAM concepts, attack flows, live demonstrations, and strategies for detection and mitigation in complex cloud environments.
</a:t>
            </a:r>
          </a:p>
        </p:txBody>
      </p:sp>
      <p:sp>
        <p:nvSpPr>
          <p:cNvPr id="4" name="Slide Number Placeholder 3"/>
          <p:cNvSpPr>
            <a:spLocks noGrp="1"/>
          </p:cNvSpPr>
          <p:nvPr>
            <p:ph type="sldNum" sz="quarter" idx="5"/>
          </p:nvPr>
        </p:nvSpPr>
        <p:spPr/>
        <p:txBody>
          <a:bodyPr/>
          <a:lstStyle/>
          <a:p>
            <a:fld id="{A57FBBC0-16DE-411C-A01F-8DE1C02E4A02}" type="slidenum">
              <a:rPr lang="en-US" smtClean="0"/>
              <a:t>1</a:t>
            </a:fld>
            <a:endParaRPr lang="en-US"/>
          </a:p>
        </p:txBody>
      </p:sp>
    </p:spTree>
    <p:extLst>
      <p:ext uri="{BB962C8B-B14F-4D97-AF65-F5344CB8AC3E}">
        <p14:creationId xmlns:p14="http://schemas.microsoft.com/office/powerpoint/2010/main" val="26967002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a:t>
---
Identify frequent misconfiguration patterns in multi-cloud IAM, such as overly permissive roles, improper trust relationships, and inconsistent policy management that expose security risks.
Image source: Microsoft 365 content library
</a:t>
            </a:r>
          </a:p>
        </p:txBody>
      </p:sp>
      <p:sp>
        <p:nvSpPr>
          <p:cNvPr id="4" name="Slide Number Placeholder 3"/>
          <p:cNvSpPr>
            <a:spLocks noGrp="1"/>
          </p:cNvSpPr>
          <p:nvPr>
            <p:ph type="sldNum" sz="quarter" idx="5"/>
          </p:nvPr>
        </p:nvSpPr>
        <p:spPr/>
        <p:txBody>
          <a:bodyPr/>
          <a:lstStyle/>
          <a:p>
            <a:fld id="{A57FBBC0-16DE-411C-A01F-8DE1C02E4A02}" type="slidenum">
              <a:rPr lang="en-US" smtClean="0"/>
              <a:t>18</a:t>
            </a:fld>
            <a:endParaRPr lang="en-US"/>
          </a:p>
        </p:txBody>
      </p:sp>
    </p:spTree>
    <p:extLst>
      <p:ext uri="{BB962C8B-B14F-4D97-AF65-F5344CB8AC3E}">
        <p14:creationId xmlns:p14="http://schemas.microsoft.com/office/powerpoint/2010/main" val="20629304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a:t>Gain an overview of the Cloud-Red-Labs repository structure and learn how to set up and use labs safely, ensuring a secure and controlled environment to practice red teaming techniques.</a:t>
            </a:r>
          </a:p>
        </p:txBody>
      </p:sp>
      <p:sp>
        <p:nvSpPr>
          <p:cNvPr id="4" name="Slide Number Placeholder 3"/>
          <p:cNvSpPr>
            <a:spLocks noGrp="1"/>
          </p:cNvSpPr>
          <p:nvPr>
            <p:ph type="sldNum" sz="quarter" idx="5"/>
          </p:nvPr>
        </p:nvSpPr>
        <p:spPr/>
        <p:txBody>
          <a:bodyPr/>
          <a:lstStyle/>
          <a:p>
            <a:fld id="{A57FBBC0-16DE-411C-A01F-8DE1C02E4A02}" type="slidenum">
              <a:rPr lang="en-US" smtClean="0"/>
              <a:t>19</a:t>
            </a:fld>
            <a:endParaRPr lang="en-US"/>
          </a:p>
        </p:txBody>
      </p:sp>
    </p:spTree>
    <p:extLst>
      <p:ext uri="{BB962C8B-B14F-4D97-AF65-F5344CB8AC3E}">
        <p14:creationId xmlns:p14="http://schemas.microsoft.com/office/powerpoint/2010/main" val="33364571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93D803-4339-0AF3-4215-B8B328B547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BEADF5-7C0A-C87A-D7D4-0367C68E42C0}"/>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EEDCF162-036A-3CC8-766F-C9253C55C6DD}"/>
              </a:ext>
            </a:extLst>
          </p:cNvPr>
          <p:cNvSpPr>
            <a:spLocks noGrp="1"/>
          </p:cNvSpPr>
          <p:nvPr>
            <p:ph type="body" idx="1"/>
          </p:nvPr>
        </p:nvSpPr>
        <p:spPr/>
        <p:txBody>
          <a:bodyPr/>
          <a:lstStyle/>
          <a:p>
            <a:r>
              <a:rPr lang="en-US" dirty="0"/>
              <a:t>https://github.com/gr33nm0nk2802/Cloud-Red-Labs</a:t>
            </a:r>
          </a:p>
        </p:txBody>
      </p:sp>
      <p:sp>
        <p:nvSpPr>
          <p:cNvPr id="4" name="Slide Number Placeholder 3">
            <a:extLst>
              <a:ext uri="{FF2B5EF4-FFF2-40B4-BE49-F238E27FC236}">
                <a16:creationId xmlns:a16="http://schemas.microsoft.com/office/drawing/2014/main" id="{BFC73512-1FB0-374B-AA25-98FFD5E82431}"/>
              </a:ext>
            </a:extLst>
          </p:cNvPr>
          <p:cNvSpPr>
            <a:spLocks noGrp="1"/>
          </p:cNvSpPr>
          <p:nvPr>
            <p:ph type="sldNum" sz="quarter" idx="5"/>
          </p:nvPr>
        </p:nvSpPr>
        <p:spPr/>
        <p:txBody>
          <a:bodyPr/>
          <a:lstStyle/>
          <a:p>
            <a:fld id="{C374629B-CA70-48E9-B55C-49E9B7374941}" type="slidenum">
              <a:rPr lang="en-US" smtClean="0"/>
              <a:t>20</a:t>
            </a:fld>
            <a:endParaRPr lang="en-US"/>
          </a:p>
        </p:txBody>
      </p:sp>
    </p:spTree>
    <p:extLst>
      <p:ext uri="{BB962C8B-B14F-4D97-AF65-F5344CB8AC3E}">
        <p14:creationId xmlns:p14="http://schemas.microsoft.com/office/powerpoint/2010/main" val="3855159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63C3F3-E2E5-CAB5-FD28-D19085476D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EB2E90-7FB3-F8FD-BF4F-383B59C9A9BA}"/>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43FE9143-1AD3-171F-7095-5580B17E9137}"/>
              </a:ext>
            </a:extLst>
          </p:cNvPr>
          <p:cNvSpPr>
            <a:spLocks noGrp="1"/>
          </p:cNvSpPr>
          <p:nvPr>
            <p:ph type="body" idx="1"/>
          </p:nvPr>
        </p:nvSpPr>
        <p:spPr/>
        <p:txBody>
          <a:bodyPr/>
          <a:lstStyle/>
          <a:p>
            <a:r>
              <a:rPr lang="en-US" dirty="0"/>
              <a:t>https://github.com/gr33nm0nk2802/Cloud-Red-Labs</a:t>
            </a:r>
          </a:p>
        </p:txBody>
      </p:sp>
      <p:sp>
        <p:nvSpPr>
          <p:cNvPr id="4" name="Slide Number Placeholder 3">
            <a:extLst>
              <a:ext uri="{FF2B5EF4-FFF2-40B4-BE49-F238E27FC236}">
                <a16:creationId xmlns:a16="http://schemas.microsoft.com/office/drawing/2014/main" id="{5F25CD61-2766-7BEE-B977-E764FF7632C5}"/>
              </a:ext>
            </a:extLst>
          </p:cNvPr>
          <p:cNvSpPr>
            <a:spLocks noGrp="1"/>
          </p:cNvSpPr>
          <p:nvPr>
            <p:ph type="sldNum" sz="quarter" idx="5"/>
          </p:nvPr>
        </p:nvSpPr>
        <p:spPr/>
        <p:txBody>
          <a:bodyPr/>
          <a:lstStyle/>
          <a:p>
            <a:fld id="{C374629B-CA70-48E9-B55C-49E9B7374941}" type="slidenum">
              <a:rPr lang="en-US" smtClean="0"/>
              <a:t>21</a:t>
            </a:fld>
            <a:endParaRPr lang="en-US"/>
          </a:p>
        </p:txBody>
      </p:sp>
    </p:spTree>
    <p:extLst>
      <p:ext uri="{BB962C8B-B14F-4D97-AF65-F5344CB8AC3E}">
        <p14:creationId xmlns:p14="http://schemas.microsoft.com/office/powerpoint/2010/main" val="34248056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3EC759-A93D-C8C4-4127-047BE129CE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3E24A3-4065-4FEE-BA42-20D221D29771}"/>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CDA36A3E-C586-A97E-5CDF-CB8D35CDD04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D377FBE-2E46-54C8-2278-E95595283FF3}"/>
              </a:ext>
            </a:extLst>
          </p:cNvPr>
          <p:cNvSpPr>
            <a:spLocks noGrp="1"/>
          </p:cNvSpPr>
          <p:nvPr>
            <p:ph type="sldNum" sz="quarter" idx="5"/>
          </p:nvPr>
        </p:nvSpPr>
        <p:spPr/>
        <p:txBody>
          <a:bodyPr/>
          <a:lstStyle/>
          <a:p>
            <a:fld id="{C374629B-CA70-48E9-B55C-49E9B7374941}" type="slidenum">
              <a:rPr lang="en-US" smtClean="0"/>
              <a:t>22</a:t>
            </a:fld>
            <a:endParaRPr lang="en-US"/>
          </a:p>
        </p:txBody>
      </p:sp>
    </p:spTree>
    <p:extLst>
      <p:ext uri="{BB962C8B-B14F-4D97-AF65-F5344CB8AC3E}">
        <p14:creationId xmlns:p14="http://schemas.microsoft.com/office/powerpoint/2010/main" val="4229487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a:t>Dive into a typical Azure attack flow with practical demonstrations on RBAC discovery, privilege escalation, identity metadata service abuse, and persistence mechanisms.</a:t>
            </a:r>
          </a:p>
        </p:txBody>
      </p:sp>
      <p:sp>
        <p:nvSpPr>
          <p:cNvPr id="4" name="Slide Number Placeholder 3"/>
          <p:cNvSpPr>
            <a:spLocks noGrp="1"/>
          </p:cNvSpPr>
          <p:nvPr>
            <p:ph type="sldNum" sz="quarter" idx="5"/>
          </p:nvPr>
        </p:nvSpPr>
        <p:spPr/>
        <p:txBody>
          <a:bodyPr/>
          <a:lstStyle/>
          <a:p>
            <a:fld id="{A57FBBC0-16DE-411C-A01F-8DE1C02E4A02}" type="slidenum">
              <a:rPr lang="en-US" smtClean="0"/>
              <a:t>23</a:t>
            </a:fld>
            <a:endParaRPr lang="en-US"/>
          </a:p>
        </p:txBody>
      </p:sp>
    </p:spTree>
    <p:extLst>
      <p:ext uri="{BB962C8B-B14F-4D97-AF65-F5344CB8AC3E}">
        <p14:creationId xmlns:p14="http://schemas.microsoft.com/office/powerpoint/2010/main" val="27133987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D7A66F-F8A4-CBF7-B95F-DD24FB4A87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7AF2A3-1C61-50F7-1987-C96079847D6E}"/>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63B7EC5D-1D1B-34C5-1102-6EB73527CECE}"/>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260D1CF8-F579-4730-C3F5-F39321F8B50E}"/>
              </a:ext>
            </a:extLst>
          </p:cNvPr>
          <p:cNvSpPr>
            <a:spLocks noGrp="1"/>
          </p:cNvSpPr>
          <p:nvPr>
            <p:ph type="sldNum" sz="quarter" idx="5"/>
          </p:nvPr>
        </p:nvSpPr>
        <p:spPr/>
        <p:txBody>
          <a:bodyPr/>
          <a:lstStyle/>
          <a:p>
            <a:fld id="{C374629B-CA70-48E9-B55C-49E9B7374941}" type="slidenum">
              <a:rPr lang="en-US" smtClean="0"/>
              <a:t>24</a:t>
            </a:fld>
            <a:endParaRPr lang="en-US"/>
          </a:p>
        </p:txBody>
      </p:sp>
    </p:spTree>
    <p:extLst>
      <p:ext uri="{BB962C8B-B14F-4D97-AF65-F5344CB8AC3E}">
        <p14:creationId xmlns:p14="http://schemas.microsoft.com/office/powerpoint/2010/main" val="16936910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7F214C-D2BE-F334-5A4E-14142FFB31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ADBCAA-36D4-5B2C-9B0A-FDAED8DEC6EB}"/>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FC3BBF15-6F6D-108D-DED6-A583DCF45670}"/>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7EEBEC6F-85B7-E18F-6CBC-2B7B7A5D2328}"/>
              </a:ext>
            </a:extLst>
          </p:cNvPr>
          <p:cNvSpPr>
            <a:spLocks noGrp="1"/>
          </p:cNvSpPr>
          <p:nvPr>
            <p:ph type="sldNum" sz="quarter" idx="5"/>
          </p:nvPr>
        </p:nvSpPr>
        <p:spPr/>
        <p:txBody>
          <a:bodyPr/>
          <a:lstStyle/>
          <a:p>
            <a:fld id="{C374629B-CA70-48E9-B55C-49E9B7374941}" type="slidenum">
              <a:rPr lang="en-US" smtClean="0"/>
              <a:t>26</a:t>
            </a:fld>
            <a:endParaRPr lang="en-US"/>
          </a:p>
        </p:txBody>
      </p:sp>
    </p:spTree>
    <p:extLst>
      <p:ext uri="{BB962C8B-B14F-4D97-AF65-F5344CB8AC3E}">
        <p14:creationId xmlns:p14="http://schemas.microsoft.com/office/powerpoint/2010/main" val="26150165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EF4123-3567-1762-FDE7-250CD7C31E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809272-2528-0150-A1B3-60FFDCBABDCC}"/>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A42F2D6D-0E6E-B806-2A72-260D80DA392E}"/>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378E5327-889C-2BDB-2387-EDBC910367A0}"/>
              </a:ext>
            </a:extLst>
          </p:cNvPr>
          <p:cNvSpPr>
            <a:spLocks noGrp="1"/>
          </p:cNvSpPr>
          <p:nvPr>
            <p:ph type="sldNum" sz="quarter" idx="5"/>
          </p:nvPr>
        </p:nvSpPr>
        <p:spPr/>
        <p:txBody>
          <a:bodyPr/>
          <a:lstStyle/>
          <a:p>
            <a:fld id="{C374629B-CA70-48E9-B55C-49E9B7374941}" type="slidenum">
              <a:rPr lang="en-US" smtClean="0"/>
              <a:t>27</a:t>
            </a:fld>
            <a:endParaRPr lang="en-US"/>
          </a:p>
        </p:txBody>
      </p:sp>
    </p:spTree>
    <p:extLst>
      <p:ext uri="{BB962C8B-B14F-4D97-AF65-F5344CB8AC3E}">
        <p14:creationId xmlns:p14="http://schemas.microsoft.com/office/powerpoint/2010/main" val="17943455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47286-AA69-7EFA-1561-28E8C82ECC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6C9C06-FA15-B0C1-FDE8-71B2C70F9C2E}"/>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A5F4E8DE-1945-7F4F-42B5-461F18242D1B}"/>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DF9CC5D4-CAB3-D687-CFD5-41DC602ADB4C}"/>
              </a:ext>
            </a:extLst>
          </p:cNvPr>
          <p:cNvSpPr>
            <a:spLocks noGrp="1"/>
          </p:cNvSpPr>
          <p:nvPr>
            <p:ph type="sldNum" sz="quarter" idx="5"/>
          </p:nvPr>
        </p:nvSpPr>
        <p:spPr/>
        <p:txBody>
          <a:bodyPr/>
          <a:lstStyle/>
          <a:p>
            <a:fld id="{C374629B-CA70-48E9-B55C-49E9B7374941}" type="slidenum">
              <a:rPr lang="en-US" smtClean="0"/>
              <a:t>29</a:t>
            </a:fld>
            <a:endParaRPr lang="en-US"/>
          </a:p>
        </p:txBody>
      </p:sp>
    </p:spTree>
    <p:extLst>
      <p:ext uri="{BB962C8B-B14F-4D97-AF65-F5344CB8AC3E}">
        <p14:creationId xmlns:p14="http://schemas.microsoft.com/office/powerpoint/2010/main" val="7302741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We will begin with an IAM concepts refresher and cross-cloud identity mappings. Next, we'll review the Cloud-Red-Labs repository and lab safety protocols. Then, we'll dive into AWS and Azure attack flows with practical demos. Finally, we'll cover detection, mitigation strategies, incident response, and close with Q&amp;A preparation.</a:t>
            </a:r>
          </a:p>
        </p:txBody>
      </p:sp>
      <p:sp>
        <p:nvSpPr>
          <p:cNvPr id="4" name="Slide Number Placeholder 3"/>
          <p:cNvSpPr>
            <a:spLocks noGrp="1"/>
          </p:cNvSpPr>
          <p:nvPr>
            <p:ph type="sldNum" sz="quarter" idx="5"/>
          </p:nvPr>
        </p:nvSpPr>
        <p:spPr/>
        <p:txBody>
          <a:bodyPr/>
          <a:lstStyle/>
          <a:p>
            <a:fld id="{A57FBBC0-16DE-411C-A01F-8DE1C02E4A02}" type="slidenum">
              <a:rPr lang="en-US" smtClean="0"/>
              <a:t>2</a:t>
            </a:fld>
            <a:endParaRPr lang="en-US"/>
          </a:p>
        </p:txBody>
      </p:sp>
    </p:spTree>
    <p:extLst>
      <p:ext uri="{BB962C8B-B14F-4D97-AF65-F5344CB8AC3E}">
        <p14:creationId xmlns:p14="http://schemas.microsoft.com/office/powerpoint/2010/main" val="13838734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0FBF5-81A0-33AA-AC43-7CEE4EE3C8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944EAD-C01F-C559-630A-6E14871E6EA0}"/>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2AB5A7F1-5EE2-C090-7FFA-8938C4432229}"/>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B7EA70C4-49CB-4F0F-727D-CA4BA1FC4985}"/>
              </a:ext>
            </a:extLst>
          </p:cNvPr>
          <p:cNvSpPr>
            <a:spLocks noGrp="1"/>
          </p:cNvSpPr>
          <p:nvPr>
            <p:ph type="sldNum" sz="quarter" idx="5"/>
          </p:nvPr>
        </p:nvSpPr>
        <p:spPr/>
        <p:txBody>
          <a:bodyPr/>
          <a:lstStyle/>
          <a:p>
            <a:fld id="{C374629B-CA70-48E9-B55C-49E9B7374941}" type="slidenum">
              <a:rPr lang="en-US" smtClean="0"/>
              <a:t>32</a:t>
            </a:fld>
            <a:endParaRPr lang="en-US"/>
          </a:p>
        </p:txBody>
      </p:sp>
    </p:spTree>
    <p:extLst>
      <p:ext uri="{BB962C8B-B14F-4D97-AF65-F5344CB8AC3E}">
        <p14:creationId xmlns:p14="http://schemas.microsoft.com/office/powerpoint/2010/main" val="40137236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This section covers a typical AWS attack flow and features hands-on live demonstrations illustrating IAM enumeration, </a:t>
            </a:r>
            <a:r>
              <a:rPr lang="en-US" dirty="0" err="1"/>
              <a:t>AssumeRole</a:t>
            </a:r>
            <a:r>
              <a:rPr lang="en-US" dirty="0"/>
              <a:t> chaining, lateral movement, and data exfiltration techniques.</a:t>
            </a:r>
          </a:p>
        </p:txBody>
      </p:sp>
      <p:sp>
        <p:nvSpPr>
          <p:cNvPr id="4" name="Slide Number Placeholder 3"/>
          <p:cNvSpPr>
            <a:spLocks noGrp="1"/>
          </p:cNvSpPr>
          <p:nvPr>
            <p:ph type="sldNum" sz="quarter" idx="5"/>
          </p:nvPr>
        </p:nvSpPr>
        <p:spPr/>
        <p:txBody>
          <a:bodyPr/>
          <a:lstStyle/>
          <a:p>
            <a:fld id="{A57FBBC0-16DE-411C-A01F-8DE1C02E4A02}" type="slidenum">
              <a:rPr lang="en-US" smtClean="0"/>
              <a:t>34</a:t>
            </a:fld>
            <a:endParaRPr lang="en-US"/>
          </a:p>
        </p:txBody>
      </p:sp>
    </p:spTree>
    <p:extLst>
      <p:ext uri="{BB962C8B-B14F-4D97-AF65-F5344CB8AC3E}">
        <p14:creationId xmlns:p14="http://schemas.microsoft.com/office/powerpoint/2010/main" val="27209577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4EDBF6-E2F2-D226-B1BC-9CEC902529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BC7DAF-8B3E-54DA-86EF-519DCCDA0798}"/>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898CD7BF-3C00-470B-291C-39C94A0859B9}"/>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9F0977AA-FD56-30AE-1694-97778E289A7F}"/>
              </a:ext>
            </a:extLst>
          </p:cNvPr>
          <p:cNvSpPr>
            <a:spLocks noGrp="1"/>
          </p:cNvSpPr>
          <p:nvPr>
            <p:ph type="sldNum" sz="quarter" idx="5"/>
          </p:nvPr>
        </p:nvSpPr>
        <p:spPr/>
        <p:txBody>
          <a:bodyPr/>
          <a:lstStyle/>
          <a:p>
            <a:fld id="{C374629B-CA70-48E9-B55C-49E9B7374941}" type="slidenum">
              <a:rPr lang="en-US" smtClean="0"/>
              <a:t>35</a:t>
            </a:fld>
            <a:endParaRPr lang="en-US"/>
          </a:p>
        </p:txBody>
      </p:sp>
    </p:spTree>
    <p:extLst>
      <p:ext uri="{BB962C8B-B14F-4D97-AF65-F5344CB8AC3E}">
        <p14:creationId xmlns:p14="http://schemas.microsoft.com/office/powerpoint/2010/main" val="7347504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FB9D69-8450-4A4A-9BA1-2A7188C1BF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AB58A3-55CD-0C88-1F76-99ED3B392C98}"/>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C8874C97-9A18-3FA8-3AEB-8256F0EB06DF}"/>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0B736E0C-1485-BE6C-81C9-A08B34BF8B39}"/>
              </a:ext>
            </a:extLst>
          </p:cNvPr>
          <p:cNvSpPr>
            <a:spLocks noGrp="1"/>
          </p:cNvSpPr>
          <p:nvPr>
            <p:ph type="sldNum" sz="quarter" idx="5"/>
          </p:nvPr>
        </p:nvSpPr>
        <p:spPr/>
        <p:txBody>
          <a:bodyPr/>
          <a:lstStyle/>
          <a:p>
            <a:fld id="{C374629B-CA70-48E9-B55C-49E9B7374941}" type="slidenum">
              <a:rPr lang="en-US" smtClean="0"/>
              <a:t>36</a:t>
            </a:fld>
            <a:endParaRPr lang="en-US"/>
          </a:p>
        </p:txBody>
      </p:sp>
    </p:spTree>
    <p:extLst>
      <p:ext uri="{BB962C8B-B14F-4D97-AF65-F5344CB8AC3E}">
        <p14:creationId xmlns:p14="http://schemas.microsoft.com/office/powerpoint/2010/main" val="34912516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A13FDB-9B41-2AA7-6A9B-E3353557A6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4723A0-DE70-8B0F-8CA6-415EB0B783B9}"/>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CD37094B-47DB-BC18-3EFF-1BBD7C8CCF54}"/>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5DC35603-138C-7913-33F3-5A28648D6998}"/>
              </a:ext>
            </a:extLst>
          </p:cNvPr>
          <p:cNvSpPr>
            <a:spLocks noGrp="1"/>
          </p:cNvSpPr>
          <p:nvPr>
            <p:ph type="sldNum" sz="quarter" idx="5"/>
          </p:nvPr>
        </p:nvSpPr>
        <p:spPr/>
        <p:txBody>
          <a:bodyPr/>
          <a:lstStyle/>
          <a:p>
            <a:fld id="{C374629B-CA70-48E9-B55C-49E9B7374941}" type="slidenum">
              <a:rPr lang="en-US" smtClean="0"/>
              <a:t>37</a:t>
            </a:fld>
            <a:endParaRPr lang="en-US"/>
          </a:p>
        </p:txBody>
      </p:sp>
    </p:spTree>
    <p:extLst>
      <p:ext uri="{BB962C8B-B14F-4D97-AF65-F5344CB8AC3E}">
        <p14:creationId xmlns:p14="http://schemas.microsoft.com/office/powerpoint/2010/main" val="27011840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93BB1A-3648-8752-1017-BCD074DEF7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EEDEB9-FDFA-659D-2B3A-50B5EDEBC800}"/>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C1C4ABA2-FB5B-B787-F91F-B79A669737DF}"/>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0CFC8519-B24B-6459-226A-60F35576624D}"/>
              </a:ext>
            </a:extLst>
          </p:cNvPr>
          <p:cNvSpPr>
            <a:spLocks noGrp="1"/>
          </p:cNvSpPr>
          <p:nvPr>
            <p:ph type="sldNum" sz="quarter" idx="5"/>
          </p:nvPr>
        </p:nvSpPr>
        <p:spPr/>
        <p:txBody>
          <a:bodyPr/>
          <a:lstStyle/>
          <a:p>
            <a:fld id="{C374629B-CA70-48E9-B55C-49E9B7374941}" type="slidenum">
              <a:rPr lang="en-US" smtClean="0"/>
              <a:t>38</a:t>
            </a:fld>
            <a:endParaRPr lang="en-US"/>
          </a:p>
        </p:txBody>
      </p:sp>
    </p:spTree>
    <p:extLst>
      <p:ext uri="{BB962C8B-B14F-4D97-AF65-F5344CB8AC3E}">
        <p14:creationId xmlns:p14="http://schemas.microsoft.com/office/powerpoint/2010/main" val="5102820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AFA3D5-B48E-457D-2A9C-5B67B014E7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769DBF-795A-E69A-4442-FEAFEB516968}"/>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2623182B-042A-AC84-77FB-F5E6643BA826}"/>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FA50A350-58A2-D902-A559-1911560B73CF}"/>
              </a:ext>
            </a:extLst>
          </p:cNvPr>
          <p:cNvSpPr>
            <a:spLocks noGrp="1"/>
          </p:cNvSpPr>
          <p:nvPr>
            <p:ph type="sldNum" sz="quarter" idx="5"/>
          </p:nvPr>
        </p:nvSpPr>
        <p:spPr/>
        <p:txBody>
          <a:bodyPr/>
          <a:lstStyle/>
          <a:p>
            <a:fld id="{C374629B-CA70-48E9-B55C-49E9B7374941}" type="slidenum">
              <a:rPr lang="en-US" smtClean="0"/>
              <a:t>39</a:t>
            </a:fld>
            <a:endParaRPr lang="en-US"/>
          </a:p>
        </p:txBody>
      </p:sp>
    </p:spTree>
    <p:extLst>
      <p:ext uri="{BB962C8B-B14F-4D97-AF65-F5344CB8AC3E}">
        <p14:creationId xmlns:p14="http://schemas.microsoft.com/office/powerpoint/2010/main" val="8382916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080B80-EDA6-2C1D-A826-DA43A56425D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AA09C1-548B-AA00-D7AE-E4E14F1ABF94}"/>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94EA0DD0-D746-080C-DFB5-2BD0A19FF690}"/>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200C9B39-C2D9-0E5B-CD3D-5920EA416655}"/>
              </a:ext>
            </a:extLst>
          </p:cNvPr>
          <p:cNvSpPr>
            <a:spLocks noGrp="1"/>
          </p:cNvSpPr>
          <p:nvPr>
            <p:ph type="sldNum" sz="quarter" idx="5"/>
          </p:nvPr>
        </p:nvSpPr>
        <p:spPr/>
        <p:txBody>
          <a:bodyPr/>
          <a:lstStyle/>
          <a:p>
            <a:fld id="{C374629B-CA70-48E9-B55C-49E9B7374941}" type="slidenum">
              <a:rPr lang="en-US" smtClean="0"/>
              <a:t>40</a:t>
            </a:fld>
            <a:endParaRPr lang="en-US"/>
          </a:p>
        </p:txBody>
      </p:sp>
    </p:spTree>
    <p:extLst>
      <p:ext uri="{BB962C8B-B14F-4D97-AF65-F5344CB8AC3E}">
        <p14:creationId xmlns:p14="http://schemas.microsoft.com/office/powerpoint/2010/main" val="17369282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15EBB-AA29-8223-F1A9-934EC2AE6B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D87019E-C704-AE7B-E725-784EBDADAE7C}"/>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9DD1CDAC-C221-28AD-5710-AEA008A1B807}"/>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75D67369-7201-6AA7-453C-A78F08A6B0AC}"/>
              </a:ext>
            </a:extLst>
          </p:cNvPr>
          <p:cNvSpPr>
            <a:spLocks noGrp="1"/>
          </p:cNvSpPr>
          <p:nvPr>
            <p:ph type="sldNum" sz="quarter" idx="5"/>
          </p:nvPr>
        </p:nvSpPr>
        <p:spPr/>
        <p:txBody>
          <a:bodyPr/>
          <a:lstStyle/>
          <a:p>
            <a:fld id="{C374629B-CA70-48E9-B55C-49E9B7374941}" type="slidenum">
              <a:rPr lang="en-US" smtClean="0"/>
              <a:t>41</a:t>
            </a:fld>
            <a:endParaRPr lang="en-US"/>
          </a:p>
        </p:txBody>
      </p:sp>
    </p:spTree>
    <p:extLst>
      <p:ext uri="{BB962C8B-B14F-4D97-AF65-F5344CB8AC3E}">
        <p14:creationId xmlns:p14="http://schemas.microsoft.com/office/powerpoint/2010/main" val="32165651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0A8D24-2259-BB34-42AC-7D7008A016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FA358E-3E55-F2DF-801F-676CA96E53A1}"/>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8835BBAA-89D9-2424-FEFF-59A1ED7AE8F4}"/>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911DF1E2-F6DA-9420-2103-53421518A423}"/>
              </a:ext>
            </a:extLst>
          </p:cNvPr>
          <p:cNvSpPr>
            <a:spLocks noGrp="1"/>
          </p:cNvSpPr>
          <p:nvPr>
            <p:ph type="sldNum" sz="quarter" idx="5"/>
          </p:nvPr>
        </p:nvSpPr>
        <p:spPr/>
        <p:txBody>
          <a:bodyPr/>
          <a:lstStyle/>
          <a:p>
            <a:fld id="{C374629B-CA70-48E9-B55C-49E9B7374941}" type="slidenum">
              <a:rPr lang="en-US" smtClean="0"/>
              <a:t>42</a:t>
            </a:fld>
            <a:endParaRPr lang="en-US"/>
          </a:p>
        </p:txBody>
      </p:sp>
    </p:spTree>
    <p:extLst>
      <p:ext uri="{BB962C8B-B14F-4D97-AF65-F5344CB8AC3E}">
        <p14:creationId xmlns:p14="http://schemas.microsoft.com/office/powerpoint/2010/main" val="13572627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1CFC4C-7490-3574-20FF-DBEA225AAA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697E48-388F-E7AD-0CF7-69E0C3EDEC7E}"/>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24AE4A6B-6832-B36F-05C9-E3A4216D67E4}"/>
              </a:ext>
            </a:extLst>
          </p:cNvPr>
          <p:cNvSpPr>
            <a:spLocks noGrp="1"/>
          </p:cNvSpPr>
          <p:nvPr>
            <p:ph type="body" idx="1"/>
          </p:nvPr>
        </p:nvSpPr>
        <p:spPr/>
        <p:txBody>
          <a:bodyPr/>
          <a:lstStyle/>
          <a:p>
            <a:r>
              <a:rPr lang="en-US" dirty="0"/>
              <a:t>We will begin with an IAM concepts refresher and cross-cloud identity mappings. Next, we'll review the Cloud-Red-Labs repository and lab safety protocols. Then, we'll dive into AWS and Azure attack flows with practical demos. Finally, we'll cover detection, mitigation strategies, incident response, and close with Q&amp;A preparation.</a:t>
            </a:r>
          </a:p>
        </p:txBody>
      </p:sp>
      <p:sp>
        <p:nvSpPr>
          <p:cNvPr id="4" name="Slide Number Placeholder 3">
            <a:extLst>
              <a:ext uri="{FF2B5EF4-FFF2-40B4-BE49-F238E27FC236}">
                <a16:creationId xmlns:a16="http://schemas.microsoft.com/office/drawing/2014/main" id="{E7E14127-1390-7CC1-A7AF-8B3FAD0ACDF4}"/>
              </a:ext>
            </a:extLst>
          </p:cNvPr>
          <p:cNvSpPr>
            <a:spLocks noGrp="1"/>
          </p:cNvSpPr>
          <p:nvPr>
            <p:ph type="sldNum" sz="quarter" idx="5"/>
          </p:nvPr>
        </p:nvSpPr>
        <p:spPr/>
        <p:txBody>
          <a:bodyPr/>
          <a:lstStyle/>
          <a:p>
            <a:fld id="{A57FBBC0-16DE-411C-A01F-8DE1C02E4A02}" type="slidenum">
              <a:rPr lang="en-US" smtClean="0"/>
              <a:t>3</a:t>
            </a:fld>
            <a:endParaRPr lang="en-US"/>
          </a:p>
        </p:txBody>
      </p:sp>
    </p:spTree>
    <p:extLst>
      <p:ext uri="{BB962C8B-B14F-4D97-AF65-F5344CB8AC3E}">
        <p14:creationId xmlns:p14="http://schemas.microsoft.com/office/powerpoint/2010/main" val="391063045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a:t>Discover tips for delivering engaging demos, along with guidance on detection, logging, and concrete mitigation steps for common multi-cloud misconfigurations.</a:t>
            </a:r>
          </a:p>
        </p:txBody>
      </p:sp>
      <p:sp>
        <p:nvSpPr>
          <p:cNvPr id="4" name="Slide Number Placeholder 3"/>
          <p:cNvSpPr>
            <a:spLocks noGrp="1"/>
          </p:cNvSpPr>
          <p:nvPr>
            <p:ph type="sldNum" sz="quarter" idx="5"/>
          </p:nvPr>
        </p:nvSpPr>
        <p:spPr/>
        <p:txBody>
          <a:bodyPr/>
          <a:lstStyle/>
          <a:p>
            <a:fld id="{A57FBBC0-16DE-411C-A01F-8DE1C02E4A02}" type="slidenum">
              <a:rPr lang="en-US" smtClean="0"/>
              <a:t>43</a:t>
            </a:fld>
            <a:endParaRPr lang="en-US"/>
          </a:p>
        </p:txBody>
      </p:sp>
    </p:spTree>
    <p:extLst>
      <p:ext uri="{BB962C8B-B14F-4D97-AF65-F5344CB8AC3E}">
        <p14:creationId xmlns:p14="http://schemas.microsoft.com/office/powerpoint/2010/main" val="5476921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9339E9-38EB-46A1-B180-5156FC2692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123973-B454-8644-598C-9464736756B4}"/>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F67D62C6-87B4-A163-4018-6218F7CE1CDE}"/>
              </a:ext>
            </a:extLst>
          </p:cNvPr>
          <p:cNvSpPr>
            <a:spLocks noGrp="1"/>
          </p:cNvSpPr>
          <p:nvPr>
            <p:ph type="body" idx="1"/>
          </p:nvPr>
        </p:nvSpPr>
        <p:spPr/>
        <p:txBody>
          <a:bodyPr/>
          <a:lstStyle/>
          <a:p>
            <a:r>
              <a:rPr lang="en-US" dirty="0">
                <a:hlinkClick r:id="rId3"/>
              </a:rPr>
              <a:t>Server-side template injection | Web Security Academy</a:t>
            </a:r>
            <a:endParaRPr lang="en-US" dirty="0"/>
          </a:p>
        </p:txBody>
      </p:sp>
      <p:sp>
        <p:nvSpPr>
          <p:cNvPr id="4" name="Slide Number Placeholder 3">
            <a:extLst>
              <a:ext uri="{FF2B5EF4-FFF2-40B4-BE49-F238E27FC236}">
                <a16:creationId xmlns:a16="http://schemas.microsoft.com/office/drawing/2014/main" id="{827741DE-2E35-61B8-C645-4B341F19EABC}"/>
              </a:ext>
            </a:extLst>
          </p:cNvPr>
          <p:cNvSpPr>
            <a:spLocks noGrp="1"/>
          </p:cNvSpPr>
          <p:nvPr>
            <p:ph type="sldNum" sz="quarter" idx="5"/>
          </p:nvPr>
        </p:nvSpPr>
        <p:spPr/>
        <p:txBody>
          <a:bodyPr/>
          <a:lstStyle/>
          <a:p>
            <a:fld id="{C374629B-CA70-48E9-B55C-49E9B7374941}" type="slidenum">
              <a:rPr lang="en-US" smtClean="0"/>
              <a:t>44</a:t>
            </a:fld>
            <a:endParaRPr lang="en-US"/>
          </a:p>
        </p:txBody>
      </p:sp>
    </p:spTree>
    <p:extLst>
      <p:ext uri="{BB962C8B-B14F-4D97-AF65-F5344CB8AC3E}">
        <p14:creationId xmlns:p14="http://schemas.microsoft.com/office/powerpoint/2010/main" val="14895709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8FFC6D-E21D-FBA3-16F6-2BD802F383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62BC78-9F66-BC02-5318-4DBDA05915AC}"/>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526355E0-E684-0870-3766-D709C824B2AE}"/>
              </a:ext>
            </a:extLst>
          </p:cNvPr>
          <p:cNvSpPr>
            <a:spLocks noGrp="1"/>
          </p:cNvSpPr>
          <p:nvPr>
            <p:ph type="body" idx="1"/>
          </p:nvPr>
        </p:nvSpPr>
        <p:spPr/>
        <p:txBody>
          <a:bodyPr/>
          <a:lstStyle/>
          <a:p>
            <a:r>
              <a:rPr lang="en-US"/>
              <a:t>
---
Review actionable recommendations to fix typical IAM and configuration errors, reducing exposure and strengthening cloud security posture.
Image source: Microsoft 365 content library
</a:t>
            </a:r>
          </a:p>
        </p:txBody>
      </p:sp>
      <p:sp>
        <p:nvSpPr>
          <p:cNvPr id="4" name="Slide Number Placeholder 3">
            <a:extLst>
              <a:ext uri="{FF2B5EF4-FFF2-40B4-BE49-F238E27FC236}">
                <a16:creationId xmlns:a16="http://schemas.microsoft.com/office/drawing/2014/main" id="{0543C6C5-BAC9-1996-5577-D854A0F79AB8}"/>
              </a:ext>
            </a:extLst>
          </p:cNvPr>
          <p:cNvSpPr>
            <a:spLocks noGrp="1"/>
          </p:cNvSpPr>
          <p:nvPr>
            <p:ph type="sldNum" sz="quarter" idx="5"/>
          </p:nvPr>
        </p:nvSpPr>
        <p:spPr/>
        <p:txBody>
          <a:bodyPr/>
          <a:lstStyle/>
          <a:p>
            <a:fld id="{A57FBBC0-16DE-411C-A01F-8DE1C02E4A02}" type="slidenum">
              <a:rPr lang="en-US" smtClean="0"/>
              <a:t>45</a:t>
            </a:fld>
            <a:endParaRPr lang="en-US"/>
          </a:p>
        </p:txBody>
      </p:sp>
    </p:spTree>
    <p:extLst>
      <p:ext uri="{BB962C8B-B14F-4D97-AF65-F5344CB8AC3E}">
        <p14:creationId xmlns:p14="http://schemas.microsoft.com/office/powerpoint/2010/main" val="2588161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This section revisits core IAM principles in AWS and Azure, explains how identities and roles map between the two platforms, and highlights common misconfigurations found in multi-cloud IAM setups.</a:t>
            </a:r>
          </a:p>
        </p:txBody>
      </p:sp>
      <p:sp>
        <p:nvSpPr>
          <p:cNvPr id="4" name="Slide Number Placeholder 3"/>
          <p:cNvSpPr>
            <a:spLocks noGrp="1"/>
          </p:cNvSpPr>
          <p:nvPr>
            <p:ph type="sldNum" sz="quarter" idx="5"/>
          </p:nvPr>
        </p:nvSpPr>
        <p:spPr/>
        <p:txBody>
          <a:bodyPr/>
          <a:lstStyle/>
          <a:p>
            <a:fld id="{A57FBBC0-16DE-411C-A01F-8DE1C02E4A02}" type="slidenum">
              <a:rPr lang="en-US" smtClean="0"/>
              <a:t>4</a:t>
            </a:fld>
            <a:endParaRPr lang="en-US"/>
          </a:p>
        </p:txBody>
      </p:sp>
    </p:spTree>
    <p:extLst>
      <p:ext uri="{BB962C8B-B14F-4D97-AF65-F5344CB8AC3E}">
        <p14:creationId xmlns:p14="http://schemas.microsoft.com/office/powerpoint/2010/main" val="25304760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hlinkClick r:id="rId3"/>
              </a:rPr>
              <a:t>NIST SP 800-145, The NIST Definition of Cloud Computing</a:t>
            </a:r>
            <a:endParaRPr lang="en-US" dirty="0"/>
          </a:p>
        </p:txBody>
      </p:sp>
      <p:sp>
        <p:nvSpPr>
          <p:cNvPr id="4" name="Slide Number Placeholder 3"/>
          <p:cNvSpPr>
            <a:spLocks noGrp="1"/>
          </p:cNvSpPr>
          <p:nvPr>
            <p:ph type="sldNum" sz="quarter" idx="5"/>
          </p:nvPr>
        </p:nvSpPr>
        <p:spPr/>
        <p:txBody>
          <a:bodyPr/>
          <a:lstStyle/>
          <a:p>
            <a:fld id="{C374629B-CA70-48E9-B55C-49E9B7374941}" type="slidenum">
              <a:rPr lang="en-US" smtClean="0"/>
              <a:t>5</a:t>
            </a:fld>
            <a:endParaRPr lang="en-US"/>
          </a:p>
        </p:txBody>
      </p:sp>
    </p:spTree>
    <p:extLst>
      <p:ext uri="{BB962C8B-B14F-4D97-AF65-F5344CB8AC3E}">
        <p14:creationId xmlns:p14="http://schemas.microsoft.com/office/powerpoint/2010/main" val="684428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AE4EED-0FFF-0E42-812F-103BDF3038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520803-4DE1-D9BF-04D1-66C0CC2E4755}"/>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3104D13D-8965-0238-9D37-BCC5F42A579E}"/>
              </a:ext>
            </a:extLst>
          </p:cNvPr>
          <p:cNvSpPr>
            <a:spLocks noGrp="1"/>
          </p:cNvSpPr>
          <p:nvPr>
            <p:ph type="body" idx="1"/>
          </p:nvPr>
        </p:nvSpPr>
        <p:spPr/>
        <p:txBody>
          <a:bodyPr/>
          <a:lstStyle/>
          <a:p>
            <a:r>
              <a:rPr lang="en-US" dirty="0">
                <a:hlinkClick r:id="rId3"/>
              </a:rPr>
              <a:t>NIST SP 800-145, The NIST Definition of Cloud Computing</a:t>
            </a:r>
            <a:endParaRPr lang="en-US" dirty="0"/>
          </a:p>
        </p:txBody>
      </p:sp>
      <p:sp>
        <p:nvSpPr>
          <p:cNvPr id="4" name="Slide Number Placeholder 3">
            <a:extLst>
              <a:ext uri="{FF2B5EF4-FFF2-40B4-BE49-F238E27FC236}">
                <a16:creationId xmlns:a16="http://schemas.microsoft.com/office/drawing/2014/main" id="{9F5979CF-DF05-EEF4-E15A-0436728B7FE1}"/>
              </a:ext>
            </a:extLst>
          </p:cNvPr>
          <p:cNvSpPr>
            <a:spLocks noGrp="1"/>
          </p:cNvSpPr>
          <p:nvPr>
            <p:ph type="sldNum" sz="quarter" idx="5"/>
          </p:nvPr>
        </p:nvSpPr>
        <p:spPr/>
        <p:txBody>
          <a:bodyPr/>
          <a:lstStyle/>
          <a:p>
            <a:fld id="{C374629B-CA70-48E9-B55C-49E9B7374941}" type="slidenum">
              <a:rPr lang="en-US" smtClean="0"/>
              <a:t>6</a:t>
            </a:fld>
            <a:endParaRPr lang="en-US"/>
          </a:p>
        </p:txBody>
      </p:sp>
    </p:spTree>
    <p:extLst>
      <p:ext uri="{BB962C8B-B14F-4D97-AF65-F5344CB8AC3E}">
        <p14:creationId xmlns:p14="http://schemas.microsoft.com/office/powerpoint/2010/main" val="3991674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hlinkClick r:id="rId3"/>
              </a:rPr>
              <a:t>Control planes and data planes - AWS Fault Isolation Boundaries</a:t>
            </a:r>
            <a:br>
              <a:rPr lang="en-US" dirty="0"/>
            </a:br>
            <a:r>
              <a:rPr lang="en-US" dirty="0">
                <a:hlinkClick r:id="rId4"/>
              </a:rPr>
              <a:t>Control plane and data plane operations - Azure Resource Manager | Microsoft Learn</a:t>
            </a:r>
            <a:endParaRPr lang="en-US" dirty="0"/>
          </a:p>
        </p:txBody>
      </p:sp>
      <p:sp>
        <p:nvSpPr>
          <p:cNvPr id="4" name="Slide Number Placeholder 3"/>
          <p:cNvSpPr>
            <a:spLocks noGrp="1"/>
          </p:cNvSpPr>
          <p:nvPr>
            <p:ph type="sldNum" sz="quarter" idx="5"/>
          </p:nvPr>
        </p:nvSpPr>
        <p:spPr/>
        <p:txBody>
          <a:bodyPr/>
          <a:lstStyle/>
          <a:p>
            <a:fld id="{C374629B-CA70-48E9-B55C-49E9B7374941}" type="slidenum">
              <a:rPr lang="en-US" smtClean="0"/>
              <a:t>9</a:t>
            </a:fld>
            <a:endParaRPr lang="en-US"/>
          </a:p>
        </p:txBody>
      </p:sp>
    </p:spTree>
    <p:extLst>
      <p:ext uri="{BB962C8B-B14F-4D97-AF65-F5344CB8AC3E}">
        <p14:creationId xmlns:p14="http://schemas.microsoft.com/office/powerpoint/2010/main" val="3945872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D88D7F-0D5B-BF41-5E14-D8C7296181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7A7615-C3BD-1738-1AD2-EC0594D9331F}"/>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126FDCA0-AD3F-1142-700C-EE324F6201B1}"/>
              </a:ext>
            </a:extLst>
          </p:cNvPr>
          <p:cNvSpPr>
            <a:spLocks noGrp="1"/>
          </p:cNvSpPr>
          <p:nvPr>
            <p:ph type="body" idx="1"/>
          </p:nvPr>
        </p:nvSpPr>
        <p:spPr/>
        <p:txBody>
          <a:bodyPr/>
          <a:lstStyle/>
          <a:p>
            <a:r>
              <a:rPr lang="en-US" dirty="0"/>
              <a:t>This section revisits core IAM principles in AWS and Azure, explains how identities and roles map between the two platforms, and highlights common misconfigurations found in multi-cloud IAM setups.</a:t>
            </a:r>
          </a:p>
        </p:txBody>
      </p:sp>
      <p:sp>
        <p:nvSpPr>
          <p:cNvPr id="4" name="Slide Number Placeholder 3">
            <a:extLst>
              <a:ext uri="{FF2B5EF4-FFF2-40B4-BE49-F238E27FC236}">
                <a16:creationId xmlns:a16="http://schemas.microsoft.com/office/drawing/2014/main" id="{DDF9235B-DA04-E932-5B86-6374A3EE0B28}"/>
              </a:ext>
            </a:extLst>
          </p:cNvPr>
          <p:cNvSpPr>
            <a:spLocks noGrp="1"/>
          </p:cNvSpPr>
          <p:nvPr>
            <p:ph type="sldNum" sz="quarter" idx="5"/>
          </p:nvPr>
        </p:nvSpPr>
        <p:spPr/>
        <p:txBody>
          <a:bodyPr/>
          <a:lstStyle/>
          <a:p>
            <a:fld id="{A57FBBC0-16DE-411C-A01F-8DE1C02E4A02}" type="slidenum">
              <a:rPr lang="en-US" smtClean="0"/>
              <a:t>12</a:t>
            </a:fld>
            <a:endParaRPr lang="en-US"/>
          </a:p>
        </p:txBody>
      </p:sp>
    </p:spTree>
    <p:extLst>
      <p:ext uri="{BB962C8B-B14F-4D97-AF65-F5344CB8AC3E}">
        <p14:creationId xmlns:p14="http://schemas.microsoft.com/office/powerpoint/2010/main" val="3477182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hlinkClick r:id="rId3"/>
              </a:rPr>
              <a:t>Azure built-in roles - Azure RBAC | Microsoft Learn</a:t>
            </a:r>
            <a:endParaRPr lang="en-US" dirty="0">
              <a:hlinkClick r:id="rId4"/>
            </a:endParaRPr>
          </a:p>
          <a:p>
            <a:r>
              <a:rPr lang="en-US" dirty="0">
                <a:hlinkClick r:id="rId4"/>
              </a:rPr>
              <a:t>Azure custom roles - Azure RBAC | Microsoft Learn</a:t>
            </a:r>
            <a:endParaRPr lang="en-US" dirty="0"/>
          </a:p>
        </p:txBody>
      </p:sp>
      <p:sp>
        <p:nvSpPr>
          <p:cNvPr id="4" name="Slide Number Placeholder 3"/>
          <p:cNvSpPr>
            <a:spLocks noGrp="1"/>
          </p:cNvSpPr>
          <p:nvPr>
            <p:ph type="sldNum" sz="quarter" idx="5"/>
          </p:nvPr>
        </p:nvSpPr>
        <p:spPr/>
        <p:txBody>
          <a:bodyPr/>
          <a:lstStyle/>
          <a:p>
            <a:fld id="{C374629B-CA70-48E9-B55C-49E9B7374941}" type="slidenum">
              <a:rPr lang="en-US" smtClean="0"/>
              <a:t>17</a:t>
            </a:fld>
            <a:endParaRPr lang="en-US"/>
          </a:p>
        </p:txBody>
      </p:sp>
    </p:spTree>
    <p:extLst>
      <p:ext uri="{BB962C8B-B14F-4D97-AF65-F5344CB8AC3E}">
        <p14:creationId xmlns:p14="http://schemas.microsoft.com/office/powerpoint/2010/main" val="3234268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9317736" cy="4453128"/>
          </a:xfrm>
        </p:spPr>
        <p:txBody>
          <a:bodyPr anchor="t">
            <a:normAutofit/>
          </a:bodyPr>
          <a:lstStyle>
            <a:lvl1pPr algn="l">
              <a:defRPr sz="96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CF91071A-A69E-4756-A27D-7C7C5F9F32BB}" type="datetime1">
              <a:rPr lang="en-US" smtClean="0"/>
              <a:t>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65703451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29768" y="411480"/>
            <a:ext cx="11045952" cy="1828800"/>
          </a:xfrm>
        </p:spPr>
        <p:txBody>
          <a:bodyPr anchor="t">
            <a:normAutofit/>
          </a:bodyPr>
          <a:lstStyle>
            <a:lvl1pPr>
              <a:defRPr sz="8000"/>
            </a:lvl1pPr>
          </a:lstStyle>
          <a:p>
            <a:r>
              <a:rPr lang="en-US" dirty="0"/>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272784" y="2423160"/>
            <a:ext cx="5202936" cy="3858768"/>
          </a:xfrm>
        </p:spPr>
        <p:txBody>
          <a:bodyPr vert="horz" lIns="91440" tIns="45720" rIns="91440" bIns="45720" rtlCol="0">
            <a:normAutofit/>
          </a:bodyPr>
          <a:lstStyle>
            <a:lvl1pPr marL="457200" indent="-4572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54420FBA-2DD9-4488-808B-852669FDC9B7}" type="datetime1">
              <a:rPr lang="en-US" smtClean="0"/>
              <a:t>11/1/2025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601795878"/>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7644383" y="1012952"/>
            <a:ext cx="4023360" cy="1636776"/>
          </a:xfrm>
        </p:spPr>
        <p:txBody>
          <a:bodyPr anchor="b">
            <a:normAutofit/>
          </a:bodyPr>
          <a:lstStyle>
            <a:lvl1pPr>
              <a:defRPr sz="4800"/>
            </a:lvl1pPr>
          </a:lstStyle>
          <a:p>
            <a:r>
              <a:rPr lang="en-US"/>
              <a:t>Click to edit Master title style</a:t>
            </a:r>
          </a:p>
        </p:txBody>
      </p:sp>
      <p:sp>
        <p:nvSpPr>
          <p:cNvPr id="10" name="Picture Placeholder 7">
            <a:extLst>
              <a:ext uri="{FF2B5EF4-FFF2-40B4-BE49-F238E27FC236}">
                <a16:creationId xmlns:a16="http://schemas.microsoft.com/office/drawing/2014/main" id="{BA22E09C-1954-DBFC-E669-2449D22D2D2E}"/>
              </a:ext>
            </a:extLst>
          </p:cNvPr>
          <p:cNvSpPr>
            <a:spLocks noGrp="1"/>
          </p:cNvSpPr>
          <p:nvPr>
            <p:ph type="pic" sz="quarter" idx="14"/>
          </p:nvPr>
        </p:nvSpPr>
        <p:spPr>
          <a:xfrm>
            <a:off x="342901" y="345109"/>
            <a:ext cx="6714969" cy="6163508"/>
          </a:xfrm>
          <a:custGeom>
            <a:avLst/>
            <a:gdLst>
              <a:gd name="connsiteX0" fmla="*/ 312551 w 6714969"/>
              <a:gd name="connsiteY0" fmla="*/ 0 h 6163508"/>
              <a:gd name="connsiteX1" fmla="*/ 6402418 w 6714969"/>
              <a:gd name="connsiteY1" fmla="*/ 0 h 6163508"/>
              <a:gd name="connsiteX2" fmla="*/ 6714969 w 6714969"/>
              <a:gd name="connsiteY2" fmla="*/ 312551 h 6163508"/>
              <a:gd name="connsiteX3" fmla="*/ 6714969 w 6714969"/>
              <a:gd name="connsiteY3" fmla="*/ 5850957 h 6163508"/>
              <a:gd name="connsiteX4" fmla="*/ 6402418 w 6714969"/>
              <a:gd name="connsiteY4" fmla="*/ 6163508 h 6163508"/>
              <a:gd name="connsiteX5" fmla="*/ 312551 w 6714969"/>
              <a:gd name="connsiteY5" fmla="*/ 6163508 h 6163508"/>
              <a:gd name="connsiteX6" fmla="*/ 0 w 6714969"/>
              <a:gd name="connsiteY6" fmla="*/ 5850957 h 6163508"/>
              <a:gd name="connsiteX7" fmla="*/ 0 w 6714969"/>
              <a:gd name="connsiteY7" fmla="*/ 312551 h 6163508"/>
              <a:gd name="connsiteX8" fmla="*/ 312551 w 6714969"/>
              <a:gd name="connsiteY8" fmla="*/ 0 h 6163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4969" h="6163508">
                <a:moveTo>
                  <a:pt x="312551" y="0"/>
                </a:moveTo>
                <a:lnTo>
                  <a:pt x="6402418" y="0"/>
                </a:lnTo>
                <a:cubicBezTo>
                  <a:pt x="6575035" y="0"/>
                  <a:pt x="6714969" y="139934"/>
                  <a:pt x="6714969" y="312551"/>
                </a:cubicBezTo>
                <a:lnTo>
                  <a:pt x="6714969" y="5850957"/>
                </a:lnTo>
                <a:cubicBezTo>
                  <a:pt x="6714969" y="6023574"/>
                  <a:pt x="6575035" y="6163508"/>
                  <a:pt x="6402418" y="6163508"/>
                </a:cubicBezTo>
                <a:lnTo>
                  <a:pt x="312551" y="6163508"/>
                </a:lnTo>
                <a:cubicBezTo>
                  <a:pt x="139934" y="6163508"/>
                  <a:pt x="0" y="6023574"/>
                  <a:pt x="0" y="5850957"/>
                </a:cubicBezTo>
                <a:lnTo>
                  <a:pt x="0" y="312551"/>
                </a:lnTo>
                <a:cubicBezTo>
                  <a:pt x="0" y="139934"/>
                  <a:pt x="139934" y="0"/>
                  <a:pt x="312551" y="0"/>
                </a:cubicBezTo>
                <a:close/>
              </a:path>
            </a:pathLst>
          </a:custGeom>
          <a:blipFill>
            <a:blip r:embed="rId2"/>
            <a:stretch>
              <a:fillRect/>
            </a:stretch>
          </a:blipFill>
        </p:spPr>
        <p:txBody>
          <a:bodyPr wrap="square">
            <a:noAutofit/>
          </a:bodyPr>
          <a:lstStyle/>
          <a:p>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7644384" y="2896616"/>
            <a:ext cx="4023360" cy="3364992"/>
          </a:xfrm>
        </p:spPr>
        <p:txBody>
          <a:bodyPr vert="horz" lIns="91440" tIns="45720" rIns="91440" bIns="45720" rtlCol="0">
            <a:normAutofit/>
          </a:bodyPr>
          <a:lstStyle>
            <a:lvl1pPr marL="342900" indent="-3429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54420FBA-2DD9-4488-808B-852669FDC9B7}" type="datetime1">
              <a:rPr lang="en-US" smtClean="0"/>
              <a:t>11/1/2025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802853135"/>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239D5A0-3316-4C32-929A-0D0DB97D10BB}" type="datetime1">
              <a:rPr lang="en-US" smtClean="0"/>
              <a:t>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749660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b">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29450"/>
            <a:ext cx="11924209" cy="6199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FBBADD7-305F-4EB9-8736-D791FAF7A4D4}" type="datetime1">
              <a:rPr lang="en-US" smtClean="0"/>
              <a:t>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0028973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7" y="640080"/>
            <a:ext cx="11328845" cy="740664"/>
          </a:xfrm>
        </p:spPr>
        <p:txBody>
          <a:bodyPr anchor="t"/>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429768" y="1380744"/>
            <a:ext cx="11328844" cy="49011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C649238A-C249-43B5-82BC-D29F8CAE992A}" type="datetime1">
              <a:rPr lang="en-US" smtClean="0"/>
              <a:t>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55291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478024"/>
            <a:ext cx="4325112" cy="2454796"/>
          </a:xfrm>
        </p:spPr>
        <p:txBody>
          <a:bodyPr anchor="t">
            <a:normAutofit/>
          </a:bodyPr>
          <a:lstStyle>
            <a:lvl1pPr>
              <a:defRPr sz="44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478024"/>
            <a:ext cx="4325112" cy="24597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C4546182-1DDF-4ACE-B05D-D855179AB21D}" type="datetime1">
              <a:rPr lang="en-US" smtClean="0"/>
              <a:t>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7363306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039112"/>
            <a:ext cx="3813048" cy="353872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422392" y="2039112"/>
            <a:ext cx="5047488" cy="3538728"/>
          </a:xfrm>
        </p:spPr>
        <p:txBody>
          <a:bodyPr vert="horz" lIns="91440" tIns="45720" rIns="91440" bIns="45720" rtlCol="0">
            <a:normAutofit/>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1879F24-F3CA-4AD0-8BF8-AB0BBB30EE08}" type="datetime1">
              <a:rPr lang="en-US" smtClean="0"/>
              <a:t>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2171050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00200"/>
            <a:ext cx="4142232" cy="463600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422392" y="1600200"/>
            <a:ext cx="5788152" cy="463600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74342EAA-E00A-40E8-8E99-2669E0367007}" type="datetime1">
              <a:rPr lang="en-US" smtClean="0"/>
              <a:t>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191574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4032504" cy="3621024"/>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422392" y="640080"/>
            <a:ext cx="5971032" cy="5724144"/>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4035030-C135-4A24-944D-06B773D2F2E6}" type="datetime1">
              <a:rPr lang="en-US" smtClean="0"/>
              <a:t>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568483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3493008" cy="3621024"/>
          </a:xfrm>
        </p:spPr>
        <p:txBody>
          <a:bodyPr vert="horz" lIns="91440" tIns="45720" rIns="91440" bIns="45720" rtlCol="0" anchor="t">
            <a:normAutofit/>
          </a:bodyPr>
          <a:lstStyle>
            <a:lvl1pPr>
              <a:defRPr lang="en-US" dirty="0"/>
            </a:lvl1pPr>
          </a:lstStyle>
          <a:p>
            <a:pPr lvl="0"/>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425696" y="640080"/>
            <a:ext cx="7159752" cy="5719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AA5E6FB-0D10-49C4-88DE-98215C666BA1}" type="datetime1">
              <a:rPr lang="en-US" smtClean="0"/>
              <a:t>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43288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408176" y="1536192"/>
            <a:ext cx="9171432" cy="2615184"/>
          </a:xfrm>
        </p:spPr>
        <p:txBody>
          <a:bodyPr anchor="ctr">
            <a:normAutofit/>
          </a:bodyPr>
          <a:lstStyle>
            <a:lvl1pPr algn="ctr">
              <a:defRPr sz="5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408176" y="4427554"/>
            <a:ext cx="9171432" cy="1143000"/>
          </a:xfrm>
        </p:spPr>
        <p:txBody>
          <a:bodyPr anchor="t">
            <a:normAutofit/>
          </a:bodyPr>
          <a:lstStyle>
            <a:lvl1pPr marL="0" indent="0" algn="ctr">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20D1C923-C708-4EAA-A92A-FF81A8F7DA0D}" type="datetime1">
              <a:rPr lang="en-US" smtClean="0"/>
              <a:t>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91004365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50408" y="548640"/>
            <a:ext cx="6035040" cy="1143000"/>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F226A48-373B-47E6-1E90-9892366CC9F0}"/>
              </a:ext>
            </a:extLst>
          </p:cNvPr>
          <p:cNvSpPr>
            <a:spLocks noGrp="1"/>
          </p:cNvSpPr>
          <p:nvPr>
            <p:ph type="pic" sz="quarter" idx="13"/>
          </p:nvPr>
        </p:nvSpPr>
        <p:spPr>
          <a:xfrm>
            <a:off x="342900" y="342900"/>
            <a:ext cx="4501152" cy="6172200"/>
          </a:xfrm>
          <a:custGeom>
            <a:avLst/>
            <a:gdLst>
              <a:gd name="connsiteX0" fmla="*/ 332635 w 4501152"/>
              <a:gd name="connsiteY0" fmla="*/ 0 h 6172200"/>
              <a:gd name="connsiteX1" fmla="*/ 4168517 w 4501152"/>
              <a:gd name="connsiteY1" fmla="*/ 0 h 6172200"/>
              <a:gd name="connsiteX2" fmla="*/ 4501152 w 4501152"/>
              <a:gd name="connsiteY2" fmla="*/ 331423 h 6172200"/>
              <a:gd name="connsiteX3" fmla="*/ 4501152 w 4501152"/>
              <a:gd name="connsiteY3" fmla="*/ 5840778 h 6172200"/>
              <a:gd name="connsiteX4" fmla="*/ 4168517 w 4501152"/>
              <a:gd name="connsiteY4" fmla="*/ 6172200 h 6172200"/>
              <a:gd name="connsiteX5" fmla="*/ 332635 w 4501152"/>
              <a:gd name="connsiteY5" fmla="*/ 6172200 h 6172200"/>
              <a:gd name="connsiteX6" fmla="*/ 0 w 4501152"/>
              <a:gd name="connsiteY6" fmla="*/ 5840778 h 6172200"/>
              <a:gd name="connsiteX7" fmla="*/ 0 w 4501152"/>
              <a:gd name="connsiteY7" fmla="*/ 331423 h 6172200"/>
              <a:gd name="connsiteX8" fmla="*/ 332635 w 4501152"/>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1152" h="6172200">
                <a:moveTo>
                  <a:pt x="332635" y="0"/>
                </a:moveTo>
                <a:lnTo>
                  <a:pt x="4168517" y="0"/>
                </a:lnTo>
                <a:cubicBezTo>
                  <a:pt x="4352226" y="0"/>
                  <a:pt x="4501152" y="148383"/>
                  <a:pt x="4501152" y="331423"/>
                </a:cubicBezTo>
                <a:lnTo>
                  <a:pt x="4501152" y="5840778"/>
                </a:lnTo>
                <a:cubicBezTo>
                  <a:pt x="4501152" y="6023817"/>
                  <a:pt x="4352226" y="6172200"/>
                  <a:pt x="4168517" y="6172200"/>
                </a:cubicBezTo>
                <a:lnTo>
                  <a:pt x="332635" y="6172200"/>
                </a:lnTo>
                <a:cubicBezTo>
                  <a:pt x="148926" y="6172200"/>
                  <a:pt x="0" y="6023817"/>
                  <a:pt x="0" y="5840778"/>
                </a:cubicBezTo>
                <a:lnTo>
                  <a:pt x="0" y="331423"/>
                </a:lnTo>
                <a:cubicBezTo>
                  <a:pt x="0" y="148383"/>
                  <a:pt x="148926" y="0"/>
                  <a:pt x="332635"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50408" y="1828800"/>
            <a:ext cx="6035040"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4242880F-92D7-4796-B72D-6CF83054BAF5}" type="datetime1">
              <a:rPr lang="en-US" smtClean="0"/>
              <a:t>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461051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40"/>
            <a:ext cx="6135624"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828800"/>
            <a:ext cx="6135624" cy="4489704"/>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523749-65BA-43BD-B2BF-FF5A4C96AE14}" type="datetime1">
              <a:rPr lang="en-US" smtClean="0"/>
              <a:t>11/1/2025</a:t>
            </a:fld>
            <a:endParaRPr lang="en-US" dirty="0"/>
          </a:p>
        </p:txBody>
      </p:sp>
      <p:sp>
        <p:nvSpPr>
          <p:cNvPr id="4" name="Picture Placeholder 3">
            <a:extLst>
              <a:ext uri="{FF2B5EF4-FFF2-40B4-BE49-F238E27FC236}">
                <a16:creationId xmlns:a16="http://schemas.microsoft.com/office/drawing/2014/main" id="{7F11DC52-D1FD-A255-1A04-7A15A9DE3C8F}"/>
              </a:ext>
            </a:extLst>
          </p:cNvPr>
          <p:cNvSpPr>
            <a:spLocks noGrp="1"/>
          </p:cNvSpPr>
          <p:nvPr>
            <p:ph type="pic" sz="quarter" idx="13"/>
          </p:nvPr>
        </p:nvSpPr>
        <p:spPr>
          <a:xfrm>
            <a:off x="7353304" y="352327"/>
            <a:ext cx="4495799" cy="6172200"/>
          </a:xfrm>
          <a:custGeom>
            <a:avLst/>
            <a:gdLst>
              <a:gd name="connsiteX0" fmla="*/ 293171 w 4495799"/>
              <a:gd name="connsiteY0" fmla="*/ 0 h 6172200"/>
              <a:gd name="connsiteX1" fmla="*/ 4202628 w 4495799"/>
              <a:gd name="connsiteY1" fmla="*/ 0 h 6172200"/>
              <a:gd name="connsiteX2" fmla="*/ 4495799 w 4495799"/>
              <a:gd name="connsiteY2" fmla="*/ 293171 h 6172200"/>
              <a:gd name="connsiteX3" fmla="*/ 4495799 w 4495799"/>
              <a:gd name="connsiteY3" fmla="*/ 5879029 h 6172200"/>
              <a:gd name="connsiteX4" fmla="*/ 4202628 w 4495799"/>
              <a:gd name="connsiteY4" fmla="*/ 6172200 h 6172200"/>
              <a:gd name="connsiteX5" fmla="*/ 293171 w 4495799"/>
              <a:gd name="connsiteY5" fmla="*/ 6172200 h 6172200"/>
              <a:gd name="connsiteX6" fmla="*/ 0 w 4495799"/>
              <a:gd name="connsiteY6" fmla="*/ 5879029 h 6172200"/>
              <a:gd name="connsiteX7" fmla="*/ 0 w 4495799"/>
              <a:gd name="connsiteY7" fmla="*/ 293171 h 6172200"/>
              <a:gd name="connsiteX8" fmla="*/ 293171 w 4495799"/>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5799" h="6172200">
                <a:moveTo>
                  <a:pt x="293171" y="0"/>
                </a:moveTo>
                <a:lnTo>
                  <a:pt x="4202628" y="0"/>
                </a:lnTo>
                <a:cubicBezTo>
                  <a:pt x="4364542" y="0"/>
                  <a:pt x="4495799" y="131257"/>
                  <a:pt x="4495799" y="293171"/>
                </a:cubicBezTo>
                <a:lnTo>
                  <a:pt x="4495799" y="5879029"/>
                </a:lnTo>
                <a:cubicBezTo>
                  <a:pt x="4495799" y="6040943"/>
                  <a:pt x="4364542" y="6172200"/>
                  <a:pt x="4202628" y="6172200"/>
                </a:cubicBezTo>
                <a:lnTo>
                  <a:pt x="293171" y="6172200"/>
                </a:lnTo>
                <a:cubicBezTo>
                  <a:pt x="131257" y="6172200"/>
                  <a:pt x="0" y="6040943"/>
                  <a:pt x="0" y="5879029"/>
                </a:cubicBezTo>
                <a:lnTo>
                  <a:pt x="0" y="293171"/>
                </a:lnTo>
                <a:cubicBezTo>
                  <a:pt x="0" y="131257"/>
                  <a:pt x="131257" y="0"/>
                  <a:pt x="293171"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6389569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820076" y="320040"/>
            <a:ext cx="6766560" cy="93268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9539F8C7-DD74-7177-C2DA-02533B6576FD}"/>
              </a:ext>
            </a:extLst>
          </p:cNvPr>
          <p:cNvSpPr>
            <a:spLocks noGrp="1"/>
          </p:cNvSpPr>
          <p:nvPr>
            <p:ph type="pic" sz="quarter" idx="13"/>
          </p:nvPr>
        </p:nvSpPr>
        <p:spPr>
          <a:xfrm>
            <a:off x="339373"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820076" y="1380744"/>
            <a:ext cx="676656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D561C12A-E1D5-4BE9-85D9-F221F70F4931}" type="datetime1">
              <a:rPr lang="en-US" smtClean="0"/>
              <a:t>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831338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320040"/>
            <a:ext cx="6858000"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07BBDBE6-5750-4902-BDAA-20F546DD8AD7}" type="datetime1">
              <a:rPr lang="en-US" smtClean="0"/>
              <a:t>11/1/2025</a:t>
            </a:fld>
            <a:endParaRPr lang="en-US" dirty="0"/>
          </a:p>
        </p:txBody>
      </p:sp>
      <p:sp>
        <p:nvSpPr>
          <p:cNvPr id="4" name="Picture Placeholder 3">
            <a:extLst>
              <a:ext uri="{FF2B5EF4-FFF2-40B4-BE49-F238E27FC236}">
                <a16:creationId xmlns:a16="http://schemas.microsoft.com/office/drawing/2014/main" id="{26FEEE5C-15B3-8386-23D3-B6B236C668F2}"/>
              </a:ext>
            </a:extLst>
          </p:cNvPr>
          <p:cNvSpPr>
            <a:spLocks noGrp="1"/>
          </p:cNvSpPr>
          <p:nvPr>
            <p:ph type="pic" sz="quarter" idx="13"/>
          </p:nvPr>
        </p:nvSpPr>
        <p:spPr>
          <a:xfrm>
            <a:off x="8046768"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8979335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601755"/>
            <a:ext cx="4389120"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B281557-D8C5-3666-A17C-BD66A5F9C048}"/>
              </a:ext>
            </a:extLst>
          </p:cNvPr>
          <p:cNvSpPr>
            <a:spLocks noGrp="1"/>
          </p:cNvSpPr>
          <p:nvPr>
            <p:ph type="pic" sz="quarter" idx="13"/>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2276856"/>
            <a:ext cx="438912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701C4331-C33F-4DC1-AB74-C520A718CE2B}" type="datetime1">
              <a:rPr lang="en-US" smtClean="0"/>
              <a:t>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782353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4480560"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7" y="2276856"/>
            <a:ext cx="448056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91A4764-83A9-4A81-9507-BED109D81520}" type="datetime1">
              <a:rPr lang="en-US" smtClean="0"/>
              <a:t>11/1/2025</a:t>
            </a:fld>
            <a:endParaRPr lang="en-US" dirty="0"/>
          </a:p>
        </p:txBody>
      </p:sp>
      <p:sp>
        <p:nvSpPr>
          <p:cNvPr id="4" name="Picture Placeholder 3">
            <a:extLst>
              <a:ext uri="{FF2B5EF4-FFF2-40B4-BE49-F238E27FC236}">
                <a16:creationId xmlns:a16="http://schemas.microsoft.com/office/drawing/2014/main" id="{00846273-A5CB-BDCB-C625-903F863EC307}"/>
              </a:ext>
            </a:extLst>
          </p:cNvPr>
          <p:cNvSpPr>
            <a:spLocks noGrp="1"/>
          </p:cNvSpPr>
          <p:nvPr>
            <p:ph type="pic" sz="quarter" idx="13"/>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04057864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320040"/>
            <a:ext cx="4389120" cy="93268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B281557-D8C5-3666-A17C-BD66A5F9C048}"/>
              </a:ext>
            </a:extLst>
          </p:cNvPr>
          <p:cNvSpPr>
            <a:spLocks noGrp="1"/>
          </p:cNvSpPr>
          <p:nvPr>
            <p:ph type="pic" sz="quarter" idx="13"/>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1380744"/>
            <a:ext cx="438912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49B2C6C9-D30C-4946-92A4-454A5FC69685}" type="datetime1">
              <a:rPr lang="en-US" smtClean="0"/>
              <a:t>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87696051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320040"/>
            <a:ext cx="4573413"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6" y="1380744"/>
            <a:ext cx="4573413"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D479CC6-BB04-42D6-AB0C-BAA184663D94}" type="datetime1">
              <a:rPr lang="en-US" smtClean="0"/>
              <a:t>11/1/2025</a:t>
            </a:fld>
            <a:endParaRPr lang="en-US" dirty="0"/>
          </a:p>
        </p:txBody>
      </p:sp>
      <p:sp>
        <p:nvSpPr>
          <p:cNvPr id="4" name="Picture Placeholder 3">
            <a:extLst>
              <a:ext uri="{FF2B5EF4-FFF2-40B4-BE49-F238E27FC236}">
                <a16:creationId xmlns:a16="http://schemas.microsoft.com/office/drawing/2014/main" id="{00846273-A5CB-BDCB-C625-903F863EC307}"/>
              </a:ext>
            </a:extLst>
          </p:cNvPr>
          <p:cNvSpPr>
            <a:spLocks noGrp="1"/>
          </p:cNvSpPr>
          <p:nvPr>
            <p:ph type="pic" sz="quarter" idx="13"/>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4980954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21040" y="603504"/>
            <a:ext cx="3401568"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21040"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7B3D66E4-8050-49E4-B8D2-06214BFB7C0A}" type="datetime1">
              <a:rPr lang="en-US" smtClean="0"/>
              <a:t>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8232069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3401568"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4502843" y="342901"/>
            <a:ext cx="7346257"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429768"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EE7AEA2F-0823-4BD6-88F7-6D0D98F52C93}" type="datetime1">
              <a:rPr lang="en-US" smtClean="0"/>
              <a:t>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959422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11494008" cy="4654296"/>
          </a:xfrm>
        </p:spPr>
        <p:txBody>
          <a:bodyPr anchor="t">
            <a:normAutofit/>
          </a:bodyPr>
          <a:lstStyle>
            <a:lvl1pPr algn="l">
              <a:defRPr sz="125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093208"/>
            <a:ext cx="5669280" cy="1161288"/>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B761AAA3-5155-4231-8EEA-4F6426D8887B}" type="datetime1">
              <a:rPr lang="en-US" smtClean="0"/>
              <a:t>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55591332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11896" y="1078992"/>
            <a:ext cx="3273552" cy="1947672"/>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11896" y="3099816"/>
            <a:ext cx="3273552" cy="2953512"/>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06092A99-204A-46CE-8F70-09D6B2D34877}" type="datetime1">
              <a:rPr lang="en-US" smtClean="0"/>
              <a:t>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895171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2" y="5111854"/>
            <a:ext cx="3739279" cy="1389888"/>
          </a:xfrm>
        </p:spPr>
        <p:txBody>
          <a:bodyPr anchor="t">
            <a:normAutofit/>
          </a:bodyPr>
          <a:lstStyle>
            <a:lvl1pPr>
              <a:defRPr sz="3200"/>
            </a:lvl1pPr>
          </a:lstStyle>
          <a:p>
            <a:r>
              <a:rPr lang="en-US"/>
              <a:t>Click to edit Master title style</a:t>
            </a:r>
          </a:p>
        </p:txBody>
      </p:sp>
      <p:sp>
        <p:nvSpPr>
          <p:cNvPr id="19" name="Picture Placeholder 17">
            <a:extLst>
              <a:ext uri="{FF2B5EF4-FFF2-40B4-BE49-F238E27FC236}">
                <a16:creationId xmlns:a16="http://schemas.microsoft.com/office/drawing/2014/main" id="{D5837EDE-723C-6CF6-EB95-3AEDA1F07E9E}"/>
              </a:ext>
            </a:extLst>
          </p:cNvPr>
          <p:cNvSpPr>
            <a:spLocks noGrp="1"/>
          </p:cNvSpPr>
          <p:nvPr>
            <p:ph type="pic" sz="quarter" idx="15"/>
          </p:nvPr>
        </p:nvSpPr>
        <p:spPr>
          <a:xfrm>
            <a:off x="339373" y="320043"/>
            <a:ext cx="11509730" cy="4404825"/>
          </a:xfrm>
          <a:custGeom>
            <a:avLst/>
            <a:gdLst>
              <a:gd name="connsiteX0" fmla="*/ 299132 w 11509730"/>
              <a:gd name="connsiteY0" fmla="*/ 0 h 4404825"/>
              <a:gd name="connsiteX1" fmla="*/ 11210598 w 11509730"/>
              <a:gd name="connsiteY1" fmla="*/ 0 h 4404825"/>
              <a:gd name="connsiteX2" fmla="*/ 11509730 w 11509730"/>
              <a:gd name="connsiteY2" fmla="*/ 299132 h 4404825"/>
              <a:gd name="connsiteX3" fmla="*/ 11509730 w 11509730"/>
              <a:gd name="connsiteY3" fmla="*/ 4105693 h 4404825"/>
              <a:gd name="connsiteX4" fmla="*/ 11210598 w 11509730"/>
              <a:gd name="connsiteY4" fmla="*/ 4404825 h 4404825"/>
              <a:gd name="connsiteX5" fmla="*/ 299132 w 11509730"/>
              <a:gd name="connsiteY5" fmla="*/ 4404825 h 4404825"/>
              <a:gd name="connsiteX6" fmla="*/ 0 w 11509730"/>
              <a:gd name="connsiteY6" fmla="*/ 4105693 h 4404825"/>
              <a:gd name="connsiteX7" fmla="*/ 0 w 11509730"/>
              <a:gd name="connsiteY7" fmla="*/ 299132 h 4404825"/>
              <a:gd name="connsiteX8" fmla="*/ 299132 w 11509730"/>
              <a:gd name="connsiteY8" fmla="*/ 0 h 44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4404825">
                <a:moveTo>
                  <a:pt x="299132" y="0"/>
                </a:moveTo>
                <a:lnTo>
                  <a:pt x="11210598" y="0"/>
                </a:lnTo>
                <a:cubicBezTo>
                  <a:pt x="11375804" y="0"/>
                  <a:pt x="11509730" y="133926"/>
                  <a:pt x="11509730" y="299132"/>
                </a:cubicBezTo>
                <a:lnTo>
                  <a:pt x="11509730" y="4105693"/>
                </a:lnTo>
                <a:cubicBezTo>
                  <a:pt x="11509730" y="4270899"/>
                  <a:pt x="11375804" y="4404825"/>
                  <a:pt x="11210598" y="4404825"/>
                </a:cubicBezTo>
                <a:lnTo>
                  <a:pt x="299132" y="4404825"/>
                </a:lnTo>
                <a:cubicBezTo>
                  <a:pt x="133926" y="4404825"/>
                  <a:pt x="0" y="4270899"/>
                  <a:pt x="0" y="4105693"/>
                </a:cubicBezTo>
                <a:lnTo>
                  <a:pt x="0" y="299132"/>
                </a:lnTo>
                <a:cubicBezTo>
                  <a:pt x="0" y="133926"/>
                  <a:pt x="133926" y="0"/>
                  <a:pt x="299132"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8749EA3-15DE-451B-A24B-ACC8EA0B6D09}" type="datetime1">
              <a:rPr lang="en-US" smtClean="0"/>
              <a:t>11/1/2025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51928" y="5111854"/>
            <a:ext cx="6400800" cy="1389888"/>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2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1694437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
        <p:nvSpPr>
          <p:cNvPr id="9" name="Picture Placeholder 8">
            <a:extLst>
              <a:ext uri="{FF2B5EF4-FFF2-40B4-BE49-F238E27FC236}">
                <a16:creationId xmlns:a16="http://schemas.microsoft.com/office/drawing/2014/main" id="{1BCE7E7D-ED4A-B625-6CB8-4D71682F63D4}"/>
              </a:ext>
            </a:extLst>
          </p:cNvPr>
          <p:cNvSpPr>
            <a:spLocks noGrp="1"/>
          </p:cNvSpPr>
          <p:nvPr>
            <p:ph type="pic" sz="quarter" idx="13"/>
          </p:nvPr>
        </p:nvSpPr>
        <p:spPr>
          <a:xfrm>
            <a:off x="339373" y="320042"/>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F1343DB-FCC0-4D52-80F2-173D55390D61}" type="datetime1">
              <a:rPr lang="en-US" smtClean="0"/>
              <a:t>11/1/2025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1993631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9" name="Picture Placeholder 8">
            <a:extLst>
              <a:ext uri="{FF2B5EF4-FFF2-40B4-BE49-F238E27FC236}">
                <a16:creationId xmlns:a16="http://schemas.microsoft.com/office/drawing/2014/main" id="{86A25225-80A2-7139-2A81-39CA926639FF}"/>
              </a:ext>
            </a:extLst>
          </p:cNvPr>
          <p:cNvSpPr>
            <a:spLocks noGrp="1"/>
          </p:cNvSpPr>
          <p:nvPr>
            <p:ph type="pic" sz="quarter" idx="13"/>
          </p:nvPr>
        </p:nvSpPr>
        <p:spPr>
          <a:xfrm>
            <a:off x="339373" y="3067414"/>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519672"/>
            <a:ext cx="3494314" cy="338328"/>
          </a:xfrm>
        </p:spPr>
        <p:txBody>
          <a:bodyPr/>
          <a:lstStyle/>
          <a:p>
            <a:fld id="{457C7506-9AD1-49AD-BE44-C83E35401EAD}" type="datetime1">
              <a:rPr lang="en-US" smtClean="0"/>
              <a:t>11/1/2025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6519672"/>
            <a:ext cx="2805405" cy="338328"/>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6519672"/>
            <a:ext cx="429207" cy="338328"/>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3389469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40080"/>
            <a:ext cx="11155680" cy="970463"/>
          </a:xfrm>
        </p:spPr>
        <p:txBody>
          <a:bodyPr anchor="ctr"/>
          <a:lstStyle/>
          <a:p>
            <a:r>
              <a:rPr lang="en-US"/>
              <a:t>Click to edit Master title style</a:t>
            </a:r>
          </a:p>
        </p:txBody>
      </p:sp>
      <p:sp>
        <p:nvSpPr>
          <p:cNvPr id="10" name="Picture Placeholder 9">
            <a:extLst>
              <a:ext uri="{FF2B5EF4-FFF2-40B4-BE49-F238E27FC236}">
                <a16:creationId xmlns:a16="http://schemas.microsoft.com/office/drawing/2014/main" id="{45F6FDB5-F783-3538-287C-754C11C30975}"/>
              </a:ext>
            </a:extLst>
          </p:cNvPr>
          <p:cNvSpPr>
            <a:spLocks noGrp="1"/>
          </p:cNvSpPr>
          <p:nvPr>
            <p:ph type="pic" sz="quarter" idx="13"/>
          </p:nvPr>
        </p:nvSpPr>
        <p:spPr>
          <a:xfrm>
            <a:off x="429768" y="1828800"/>
            <a:ext cx="6176399" cy="4425696"/>
          </a:xfrm>
          <a:custGeom>
            <a:avLst/>
            <a:gdLst>
              <a:gd name="connsiteX0" fmla="*/ 325421 w 6450717"/>
              <a:gd name="connsiteY0" fmla="*/ 0 h 4425696"/>
              <a:gd name="connsiteX1" fmla="*/ 6125296 w 6450717"/>
              <a:gd name="connsiteY1" fmla="*/ 0 h 4425696"/>
              <a:gd name="connsiteX2" fmla="*/ 6450717 w 6450717"/>
              <a:gd name="connsiteY2" fmla="*/ 325421 h 4425696"/>
              <a:gd name="connsiteX3" fmla="*/ 6450717 w 6450717"/>
              <a:gd name="connsiteY3" fmla="*/ 4100275 h 4425696"/>
              <a:gd name="connsiteX4" fmla="*/ 6125296 w 6450717"/>
              <a:gd name="connsiteY4" fmla="*/ 4425696 h 4425696"/>
              <a:gd name="connsiteX5" fmla="*/ 325421 w 6450717"/>
              <a:gd name="connsiteY5" fmla="*/ 4425696 h 4425696"/>
              <a:gd name="connsiteX6" fmla="*/ 0 w 6450717"/>
              <a:gd name="connsiteY6" fmla="*/ 4100275 h 4425696"/>
              <a:gd name="connsiteX7" fmla="*/ 0 w 6450717"/>
              <a:gd name="connsiteY7" fmla="*/ 325421 h 4425696"/>
              <a:gd name="connsiteX8" fmla="*/ 325421 w 6450717"/>
              <a:gd name="connsiteY8" fmla="*/ 0 h 442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50717" h="4425696">
                <a:moveTo>
                  <a:pt x="325421" y="0"/>
                </a:moveTo>
                <a:lnTo>
                  <a:pt x="6125296" y="0"/>
                </a:lnTo>
                <a:cubicBezTo>
                  <a:pt x="6305021" y="0"/>
                  <a:pt x="6450717" y="145696"/>
                  <a:pt x="6450717" y="325421"/>
                </a:cubicBezTo>
                <a:lnTo>
                  <a:pt x="6450717" y="4100275"/>
                </a:lnTo>
                <a:cubicBezTo>
                  <a:pt x="6450717" y="4280000"/>
                  <a:pt x="6305021" y="4425696"/>
                  <a:pt x="6125296" y="4425696"/>
                </a:cubicBezTo>
                <a:lnTo>
                  <a:pt x="325421" y="4425696"/>
                </a:lnTo>
                <a:cubicBezTo>
                  <a:pt x="145696" y="4425696"/>
                  <a:pt x="0" y="4280000"/>
                  <a:pt x="0" y="4100275"/>
                </a:cubicBezTo>
                <a:lnTo>
                  <a:pt x="0" y="325421"/>
                </a:lnTo>
                <a:cubicBezTo>
                  <a:pt x="0" y="145696"/>
                  <a:pt x="145696" y="0"/>
                  <a:pt x="325421"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287768" y="1828800"/>
            <a:ext cx="4297680" cy="4428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F94BF2A-D949-4DFB-9912-9D6234B797F2}" type="datetime1">
              <a:rPr lang="en-US" smtClean="0"/>
              <a:t>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76340206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39"/>
            <a:ext cx="4855464" cy="1453896"/>
          </a:xfrm>
        </p:spPr>
        <p:txBody>
          <a:bodyPr anchor="t"/>
          <a:lstStyle/>
          <a:p>
            <a:r>
              <a:rPr lang="en-US"/>
              <a:t>Click to edit Master title style</a:t>
            </a:r>
          </a:p>
        </p:txBody>
      </p:sp>
      <p:sp>
        <p:nvSpPr>
          <p:cNvPr id="9" name="Picture Placeholder 8">
            <a:extLst>
              <a:ext uri="{FF2B5EF4-FFF2-40B4-BE49-F238E27FC236}">
                <a16:creationId xmlns:a16="http://schemas.microsoft.com/office/drawing/2014/main" id="{F5F2F272-6D18-7E06-3E9A-D10C5C502195}"/>
              </a:ext>
            </a:extLst>
          </p:cNvPr>
          <p:cNvSpPr>
            <a:spLocks noGrp="1"/>
          </p:cNvSpPr>
          <p:nvPr>
            <p:ph type="pic" sz="quarter" idx="13"/>
          </p:nvPr>
        </p:nvSpPr>
        <p:spPr>
          <a:xfrm>
            <a:off x="510075" y="2293496"/>
            <a:ext cx="4775158" cy="4039043"/>
          </a:xfrm>
          <a:custGeom>
            <a:avLst/>
            <a:gdLst>
              <a:gd name="connsiteX0" fmla="*/ 305917 w 4855463"/>
              <a:gd name="connsiteY0" fmla="*/ 0 h 4039043"/>
              <a:gd name="connsiteX1" fmla="*/ 4549547 w 4855463"/>
              <a:gd name="connsiteY1" fmla="*/ 0 h 4039043"/>
              <a:gd name="connsiteX2" fmla="*/ 4849249 w 4855463"/>
              <a:gd name="connsiteY2" fmla="*/ 244264 h 4039043"/>
              <a:gd name="connsiteX3" fmla="*/ 4855463 w 4855463"/>
              <a:gd name="connsiteY3" fmla="*/ 305907 h 4039043"/>
              <a:gd name="connsiteX4" fmla="*/ 4855463 w 4855463"/>
              <a:gd name="connsiteY4" fmla="*/ 3733136 h 4039043"/>
              <a:gd name="connsiteX5" fmla="*/ 4849249 w 4855463"/>
              <a:gd name="connsiteY5" fmla="*/ 3794779 h 4039043"/>
              <a:gd name="connsiteX6" fmla="*/ 4549547 w 4855463"/>
              <a:gd name="connsiteY6" fmla="*/ 4039043 h 4039043"/>
              <a:gd name="connsiteX7" fmla="*/ 305917 w 4855463"/>
              <a:gd name="connsiteY7" fmla="*/ 4039043 h 4039043"/>
              <a:gd name="connsiteX8" fmla="*/ 0 w 4855463"/>
              <a:gd name="connsiteY8" fmla="*/ 3733126 h 4039043"/>
              <a:gd name="connsiteX9" fmla="*/ 0 w 4855463"/>
              <a:gd name="connsiteY9" fmla="*/ 305917 h 4039043"/>
              <a:gd name="connsiteX10" fmla="*/ 305917 w 4855463"/>
              <a:gd name="connsiteY10" fmla="*/ 0 h 403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55463" h="4039043">
                <a:moveTo>
                  <a:pt x="305917" y="0"/>
                </a:moveTo>
                <a:lnTo>
                  <a:pt x="4549547" y="0"/>
                </a:lnTo>
                <a:cubicBezTo>
                  <a:pt x="4697381" y="0"/>
                  <a:pt x="4820723" y="104863"/>
                  <a:pt x="4849249" y="244264"/>
                </a:cubicBezTo>
                <a:lnTo>
                  <a:pt x="4855463" y="305907"/>
                </a:lnTo>
                <a:lnTo>
                  <a:pt x="4855463" y="3733136"/>
                </a:lnTo>
                <a:lnTo>
                  <a:pt x="4849249" y="3794779"/>
                </a:lnTo>
                <a:cubicBezTo>
                  <a:pt x="4820723" y="3934180"/>
                  <a:pt x="4697381" y="4039043"/>
                  <a:pt x="4549547" y="4039043"/>
                </a:cubicBezTo>
                <a:lnTo>
                  <a:pt x="305917" y="4039043"/>
                </a:lnTo>
                <a:cubicBezTo>
                  <a:pt x="136964" y="4039043"/>
                  <a:pt x="0" y="3902079"/>
                  <a:pt x="0" y="3733126"/>
                </a:cubicBezTo>
                <a:lnTo>
                  <a:pt x="0" y="305917"/>
                </a:lnTo>
                <a:cubicBezTo>
                  <a:pt x="0" y="136964"/>
                  <a:pt x="136964" y="0"/>
                  <a:pt x="305917"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563594C-FF61-4FB6-A5E4-597CB7D69CB6}" type="datetime1">
              <a:rPr lang="en-US" smtClean="0"/>
              <a:t>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2564671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50218"/>
            <a:ext cx="3827439" cy="1453896"/>
          </a:xfrm>
        </p:spPr>
        <p:txBody>
          <a:bodyPr anchor="t">
            <a:normAutofit/>
          </a:bodyPr>
          <a:lstStyle>
            <a:lvl1pPr>
              <a:defRPr sz="3200"/>
            </a:lvl1pPr>
          </a:lstStyle>
          <a:p>
            <a:r>
              <a:rPr lang="en-US"/>
              <a:t>Click to edit Master title style</a:t>
            </a:r>
          </a:p>
        </p:txBody>
      </p:sp>
      <p:sp>
        <p:nvSpPr>
          <p:cNvPr id="12" name="Picture Placeholder 11">
            <a:extLst>
              <a:ext uri="{FF2B5EF4-FFF2-40B4-BE49-F238E27FC236}">
                <a16:creationId xmlns:a16="http://schemas.microsoft.com/office/drawing/2014/main" id="{14639E5C-EF58-65A1-C364-F58DE761581C}"/>
              </a:ext>
            </a:extLst>
          </p:cNvPr>
          <p:cNvSpPr>
            <a:spLocks noGrp="1"/>
          </p:cNvSpPr>
          <p:nvPr>
            <p:ph type="pic" sz="quarter" idx="13"/>
          </p:nvPr>
        </p:nvSpPr>
        <p:spPr>
          <a:xfrm>
            <a:off x="510075" y="2293494"/>
            <a:ext cx="3666744" cy="4039044"/>
          </a:xfrm>
          <a:custGeom>
            <a:avLst/>
            <a:gdLst>
              <a:gd name="connsiteX0" fmla="*/ 292716 w 3666744"/>
              <a:gd name="connsiteY0" fmla="*/ 0 h 4039044"/>
              <a:gd name="connsiteX1" fmla="*/ 3374028 w 3666744"/>
              <a:gd name="connsiteY1" fmla="*/ 0 h 4039044"/>
              <a:gd name="connsiteX2" fmla="*/ 3666744 w 3666744"/>
              <a:gd name="connsiteY2" fmla="*/ 292716 h 4039044"/>
              <a:gd name="connsiteX3" fmla="*/ 3666744 w 3666744"/>
              <a:gd name="connsiteY3" fmla="*/ 3746328 h 4039044"/>
              <a:gd name="connsiteX4" fmla="*/ 3374028 w 3666744"/>
              <a:gd name="connsiteY4" fmla="*/ 4039044 h 4039044"/>
              <a:gd name="connsiteX5" fmla="*/ 292716 w 3666744"/>
              <a:gd name="connsiteY5" fmla="*/ 4039044 h 4039044"/>
              <a:gd name="connsiteX6" fmla="*/ 0 w 3666744"/>
              <a:gd name="connsiteY6" fmla="*/ 3746328 h 4039044"/>
              <a:gd name="connsiteX7" fmla="*/ 0 w 3666744"/>
              <a:gd name="connsiteY7" fmla="*/ 292716 h 4039044"/>
              <a:gd name="connsiteX8" fmla="*/ 292716 w 3666744"/>
              <a:gd name="connsiteY8" fmla="*/ 0 h 403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6744" h="4039044">
                <a:moveTo>
                  <a:pt x="292716" y="0"/>
                </a:moveTo>
                <a:lnTo>
                  <a:pt x="3374028" y="0"/>
                </a:lnTo>
                <a:cubicBezTo>
                  <a:pt x="3535691" y="0"/>
                  <a:pt x="3666744" y="131053"/>
                  <a:pt x="3666744" y="292716"/>
                </a:cubicBezTo>
                <a:lnTo>
                  <a:pt x="3666744" y="3746328"/>
                </a:lnTo>
                <a:cubicBezTo>
                  <a:pt x="3666744" y="3907991"/>
                  <a:pt x="3535691" y="4039044"/>
                  <a:pt x="3374028" y="4039044"/>
                </a:cubicBezTo>
                <a:lnTo>
                  <a:pt x="292716" y="4039044"/>
                </a:lnTo>
                <a:cubicBezTo>
                  <a:pt x="131053" y="4039044"/>
                  <a:pt x="0" y="3907991"/>
                  <a:pt x="0" y="3746328"/>
                </a:cubicBezTo>
                <a:lnTo>
                  <a:pt x="0" y="292716"/>
                </a:lnTo>
                <a:cubicBezTo>
                  <a:pt x="0" y="131053"/>
                  <a:pt x="131053" y="0"/>
                  <a:pt x="29271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120787" y="549275"/>
            <a:ext cx="6561138" cy="5788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9D205C6-AA77-4A66-BB27-EE68DDD0D193}" type="datetime1">
              <a:rPr lang="en-US" smtClean="0"/>
              <a:t>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7082651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ig Number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782804"/>
            <a:ext cx="11201400" cy="4206240"/>
          </a:xfrm>
        </p:spPr>
        <p:txBody>
          <a:bodyPr>
            <a:normAutofit/>
          </a:bodyPr>
          <a:lstStyle>
            <a:lvl1pPr algn="ctr">
              <a:defRPr sz="27800">
                <a:solidFill>
                  <a:schemeClr val="tx2">
                    <a:lumMod val="90000"/>
                    <a:lumOff val="10000"/>
                  </a:schemeClr>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64F05DF3-EEC7-45DF-A943-3E12702079E5}" type="datetime1">
              <a:rPr lang="en-US" smtClean="0"/>
              <a:t>11/1/2025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93775" y="4989044"/>
            <a:ext cx="11201399" cy="1225296"/>
          </a:xfrm>
        </p:spPr>
        <p:txBody>
          <a:bodyPr>
            <a:normAutofit/>
          </a:bodyPr>
          <a:lstStyle>
            <a:lvl1pPr marL="0" indent="0" algn="ctr">
              <a:buNone/>
              <a:defRPr sz="2400">
                <a:solidFill>
                  <a:schemeClr val="tx2">
                    <a:lumMod val="90000"/>
                    <a:lumOff val="10000"/>
                  </a:schemeClr>
                </a:solidFill>
              </a:defRPr>
            </a:lvl1pPr>
            <a:lvl2pPr marL="228600" indent="0" algn="ctr">
              <a:buNone/>
              <a:defRPr sz="2000">
                <a:solidFill>
                  <a:schemeClr val="tx2">
                    <a:lumMod val="90000"/>
                    <a:lumOff val="10000"/>
                  </a:schemeClr>
                </a:solidFill>
              </a:defRPr>
            </a:lvl2pPr>
            <a:lvl3pPr marL="457200" indent="0" algn="ctr">
              <a:buNone/>
              <a:defRPr sz="1800">
                <a:solidFill>
                  <a:schemeClr val="tx2">
                    <a:lumMod val="90000"/>
                    <a:lumOff val="10000"/>
                  </a:schemeClr>
                </a:solidFill>
              </a:defRPr>
            </a:lvl3pPr>
            <a:lvl4pPr marL="685800" indent="0" algn="ctr">
              <a:buNone/>
              <a:defRPr sz="1600">
                <a:solidFill>
                  <a:schemeClr val="tx2">
                    <a:lumMod val="90000"/>
                    <a:lumOff val="10000"/>
                  </a:schemeClr>
                </a:solidFill>
              </a:defRPr>
            </a:lvl4pPr>
            <a:lvl5pPr marL="914400" indent="0" algn="ctr">
              <a:buNone/>
              <a:defRPr sz="1400">
                <a:solidFill>
                  <a:schemeClr val="tx2">
                    <a:lumMod val="90000"/>
                    <a:lumOff val="1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1888189"/>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ig Number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782804"/>
            <a:ext cx="11201400" cy="4206240"/>
          </a:xfrm>
        </p:spPr>
        <p:txBody>
          <a:bodyPr>
            <a:normAutofit/>
          </a:bodyPr>
          <a:lstStyle>
            <a:lvl1pPr algn="ctr">
              <a:defRPr sz="27800"/>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4F39EAFF-A363-4554-A2A5-F61FABD0CE04}" type="datetime1">
              <a:rPr lang="en-US" smtClean="0"/>
              <a:t>11/1/2025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93776" y="4989044"/>
            <a:ext cx="11201400" cy="1225296"/>
          </a:xfrm>
        </p:spPr>
        <p:txBody>
          <a:bodyPr>
            <a:normAutofit/>
          </a:bodyPr>
          <a:lstStyle>
            <a:lvl1pPr marL="0" indent="0" algn="ctr">
              <a:buNone/>
              <a:defRPr sz="2800"/>
            </a:lvl1pPr>
            <a:lvl2pPr marL="228600" indent="0" algn="ctr">
              <a:buNone/>
              <a:defRPr sz="2400"/>
            </a:lvl2pPr>
            <a:lvl3pPr marL="457200" indent="0" algn="ctr">
              <a:buNone/>
              <a:defRPr sz="2000"/>
            </a:lvl3pPr>
            <a:lvl4pPr marL="685800" indent="0" algn="ctr">
              <a:buNone/>
              <a:defRPr sz="1800"/>
            </a:lvl4pPr>
            <a:lvl5pPr marL="914400" indent="0" algn="ctr">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3174794"/>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ig Number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29768" y="603504"/>
            <a:ext cx="11201400" cy="4206240"/>
          </a:xfrm>
        </p:spPr>
        <p:txBody>
          <a:bodyPr>
            <a:normAutofit/>
          </a:bodyPr>
          <a:lstStyle>
            <a:lvl1pPr algn="l">
              <a:defRPr sz="27800">
                <a:solidFill>
                  <a:schemeClr val="tx2">
                    <a:lumMod val="90000"/>
                    <a:lumOff val="10000"/>
                  </a:schemeClr>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90F47950-0717-4110-9557-F08D8A545BF8}" type="datetime1">
              <a:rPr lang="en-US" smtClean="0"/>
              <a:t>11/1/2025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29768" y="4809744"/>
            <a:ext cx="5897880" cy="1353312"/>
          </a:xfrm>
        </p:spPr>
        <p:txBody>
          <a:bodyPr>
            <a:normAutofit/>
          </a:bodyPr>
          <a:lstStyle>
            <a:lvl1pPr marL="0" indent="0" algn="l">
              <a:buNone/>
              <a:defRPr sz="2800">
                <a:solidFill>
                  <a:schemeClr val="tx2">
                    <a:lumMod val="90000"/>
                    <a:lumOff val="10000"/>
                  </a:schemeClr>
                </a:solidFill>
              </a:defRPr>
            </a:lvl1pPr>
            <a:lvl2pPr marL="228600" indent="0" algn="l">
              <a:buNone/>
              <a:defRPr sz="2400">
                <a:solidFill>
                  <a:schemeClr val="tx2">
                    <a:lumMod val="90000"/>
                    <a:lumOff val="10000"/>
                  </a:schemeClr>
                </a:solidFill>
              </a:defRPr>
            </a:lvl2pPr>
            <a:lvl3pPr marL="457200" indent="0" algn="l">
              <a:buNone/>
              <a:defRPr sz="2000">
                <a:solidFill>
                  <a:schemeClr val="tx2">
                    <a:lumMod val="90000"/>
                    <a:lumOff val="10000"/>
                  </a:schemeClr>
                </a:solidFill>
              </a:defRPr>
            </a:lvl3pPr>
            <a:lvl4pPr marL="685800" indent="0" algn="l">
              <a:buNone/>
              <a:defRPr sz="1800">
                <a:solidFill>
                  <a:schemeClr val="tx2">
                    <a:lumMod val="90000"/>
                    <a:lumOff val="10000"/>
                  </a:schemeClr>
                </a:solidFill>
              </a:defRPr>
            </a:lvl4pPr>
            <a:lvl5pPr marL="914400" indent="0" algn="l">
              <a:buNone/>
              <a:defRPr sz="1600">
                <a:solidFill>
                  <a:schemeClr val="tx2">
                    <a:lumMod val="90000"/>
                    <a:lumOff val="1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3682316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5276088"/>
            <a:ext cx="11347704" cy="786384"/>
          </a:xfrm>
        </p:spPr>
        <p:txBody>
          <a:bodyPr anchor="b">
            <a:normAutofit/>
          </a:bodyPr>
          <a:lstStyle>
            <a:lvl1pPr algn="l">
              <a:defRPr sz="4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980176"/>
            <a:ext cx="11347704" cy="530352"/>
          </a:xfrm>
        </p:spPr>
        <p:txBody>
          <a:bodyPr anchor="t">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F9A648C8-0436-6FAF-8B52-BA15EFB5F90C}"/>
              </a:ext>
            </a:extLst>
          </p:cNvPr>
          <p:cNvSpPr>
            <a:spLocks noGrp="1"/>
          </p:cNvSpPr>
          <p:nvPr>
            <p:ph type="pic" sz="quarter" idx="13"/>
          </p:nvPr>
        </p:nvSpPr>
        <p:spPr>
          <a:xfrm>
            <a:off x="342901" y="343038"/>
            <a:ext cx="11506200" cy="4792766"/>
          </a:xfrm>
          <a:custGeom>
            <a:avLst/>
            <a:gdLst>
              <a:gd name="connsiteX0" fmla="*/ 292023 w 11506200"/>
              <a:gd name="connsiteY0" fmla="*/ 0 h 4792766"/>
              <a:gd name="connsiteX1" fmla="*/ 11214177 w 11506200"/>
              <a:gd name="connsiteY1" fmla="*/ 0 h 4792766"/>
              <a:gd name="connsiteX2" fmla="*/ 11506200 w 11506200"/>
              <a:gd name="connsiteY2" fmla="*/ 292023 h 4792766"/>
              <a:gd name="connsiteX3" fmla="*/ 11506200 w 11506200"/>
              <a:gd name="connsiteY3" fmla="*/ 4500743 h 4792766"/>
              <a:gd name="connsiteX4" fmla="*/ 11214177 w 11506200"/>
              <a:gd name="connsiteY4" fmla="*/ 4792766 h 4792766"/>
              <a:gd name="connsiteX5" fmla="*/ 292023 w 11506200"/>
              <a:gd name="connsiteY5" fmla="*/ 4792766 h 4792766"/>
              <a:gd name="connsiteX6" fmla="*/ 0 w 11506200"/>
              <a:gd name="connsiteY6" fmla="*/ 4500743 h 4792766"/>
              <a:gd name="connsiteX7" fmla="*/ 0 w 11506200"/>
              <a:gd name="connsiteY7" fmla="*/ 292023 h 4792766"/>
              <a:gd name="connsiteX8" fmla="*/ 292023 w 11506200"/>
              <a:gd name="connsiteY8" fmla="*/ 0 h 479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6200" h="4792766">
                <a:moveTo>
                  <a:pt x="292023" y="0"/>
                </a:moveTo>
                <a:lnTo>
                  <a:pt x="11214177" y="0"/>
                </a:lnTo>
                <a:cubicBezTo>
                  <a:pt x="11375457" y="0"/>
                  <a:pt x="11506200" y="130743"/>
                  <a:pt x="11506200" y="292023"/>
                </a:cubicBezTo>
                <a:lnTo>
                  <a:pt x="11506200" y="4500743"/>
                </a:lnTo>
                <a:cubicBezTo>
                  <a:pt x="11506200" y="4662023"/>
                  <a:pt x="11375457" y="4792766"/>
                  <a:pt x="11214177" y="4792766"/>
                </a:cubicBezTo>
                <a:lnTo>
                  <a:pt x="292023" y="4792766"/>
                </a:lnTo>
                <a:cubicBezTo>
                  <a:pt x="130743" y="4792766"/>
                  <a:pt x="0" y="4662023"/>
                  <a:pt x="0" y="4500743"/>
                </a:cubicBezTo>
                <a:lnTo>
                  <a:pt x="0" y="292023"/>
                </a:lnTo>
                <a:cubicBezTo>
                  <a:pt x="0" y="130743"/>
                  <a:pt x="130743" y="0"/>
                  <a:pt x="292023" y="0"/>
                </a:cubicBezTo>
                <a:close/>
              </a:path>
            </a:pathLst>
          </a:custGeom>
          <a:blipFill>
            <a:blip r:embed="rId2"/>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137160" y="6519672"/>
            <a:ext cx="3494314" cy="365125"/>
          </a:xfrm>
        </p:spPr>
        <p:txBody>
          <a:bodyPr/>
          <a:lstStyle>
            <a:lvl1pPr>
              <a:defRPr>
                <a:solidFill>
                  <a:schemeClr val="tx2"/>
                </a:solidFill>
                <a:effectLst/>
              </a:defRPr>
            </a:lvl1pPr>
          </a:lstStyle>
          <a:p>
            <a:fld id="{A94E042F-6826-4E41-A6B0-8BF606E4151E}" type="datetime1">
              <a:rPr lang="en-US" smtClean="0"/>
              <a:t>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8876521" y="6519672"/>
            <a:ext cx="2805405" cy="365125"/>
          </a:xfrm>
        </p:spPr>
        <p:txBody>
          <a:bodyPr/>
          <a:lstStyle>
            <a:lvl1pPr>
              <a:defRPr>
                <a:solidFill>
                  <a:schemeClr val="tx2"/>
                </a:solidFill>
                <a:effectLst/>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632162" y="6519672"/>
            <a:ext cx="429207" cy="365125"/>
          </a:xfrm>
        </p:spPr>
        <p:txBody>
          <a:bodyPr/>
          <a:lstStyle>
            <a:lvl1pPr>
              <a:defRPr>
                <a:solidFill>
                  <a:schemeClr val="tx2"/>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2931103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B911F94A-833D-4D19-8ACB-52DAEF08569A}" type="datetime1">
              <a:rPr lang="en-US" smtClean="0"/>
              <a:t>11/1/2025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0790171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499616" y="1823376"/>
            <a:ext cx="9198864" cy="2875175"/>
          </a:xfrm>
        </p:spPr>
        <p:txBody>
          <a:bodyPr anchor="ctr">
            <a:normAutofit/>
          </a:bodyPr>
          <a:lstStyle>
            <a:lvl1pPr>
              <a:defRPr sz="440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350C3A70-5484-4418-A739-7B973E09E7E8}" type="datetime1">
              <a:rPr lang="en-US" smtClean="0"/>
              <a:t>11/1/2025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499616" y="5276088"/>
            <a:ext cx="9198864" cy="466344"/>
          </a:xfrm>
        </p:spPr>
        <p:txBody>
          <a:bodyPr>
            <a:normAutofit/>
          </a:bodyPr>
          <a:lstStyle>
            <a:lvl1pPr marL="0" indent="0">
              <a:buNone/>
              <a:defRPr sz="2200" b="1">
                <a:solidFill>
                  <a:schemeClr val="tx2">
                    <a:lumMod val="75000"/>
                    <a:lumOff val="25000"/>
                  </a:schemeClr>
                </a:solidFill>
              </a:defRPr>
            </a:lvl1pPr>
            <a:lvl2pPr marL="228600" indent="0">
              <a:buNone/>
              <a:defRPr sz="2000" b="1">
                <a:solidFill>
                  <a:schemeClr val="tx2">
                    <a:lumMod val="75000"/>
                    <a:lumOff val="25000"/>
                  </a:schemeClr>
                </a:solidFill>
              </a:defRPr>
            </a:lvl2pPr>
            <a:lvl3pPr marL="457200" indent="0">
              <a:buNone/>
              <a:defRPr sz="1800" b="1">
                <a:solidFill>
                  <a:schemeClr val="tx2">
                    <a:lumMod val="75000"/>
                    <a:lumOff val="25000"/>
                  </a:schemeClr>
                </a:solidFill>
              </a:defRPr>
            </a:lvl3pPr>
            <a:lvl4pPr marL="685800" indent="0">
              <a:buNone/>
              <a:defRPr sz="1600" b="1">
                <a:solidFill>
                  <a:schemeClr val="tx2">
                    <a:lumMod val="75000"/>
                    <a:lumOff val="25000"/>
                  </a:schemeClr>
                </a:solidFill>
              </a:defRPr>
            </a:lvl4pPr>
            <a:lvl5pPr marL="914400" indent="0">
              <a:buNone/>
              <a:defRPr sz="1400" b="1">
                <a:solidFill>
                  <a:schemeClr val="tx2">
                    <a:lumMod val="75000"/>
                    <a:lumOff val="25000"/>
                  </a:schemeClr>
                </a:solidFill>
              </a:defRPr>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97958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Quote 2">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04A9563B-AAD5-FEB6-A529-82D8BF95E524}"/>
              </a:ext>
            </a:extLst>
          </p:cNvPr>
          <p:cNvSpPr/>
          <p:nvPr userDrawn="1"/>
        </p:nvSpPr>
        <p:spPr>
          <a:xfrm>
            <a:off x="806386" y="760151"/>
            <a:ext cx="10579222" cy="5337698"/>
          </a:xfrm>
          <a:prstGeom prst="roundRect">
            <a:avLst>
              <a:gd name="adj" fmla="val 6093"/>
            </a:avLst>
          </a:pr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655064" y="2092751"/>
            <a:ext cx="8695944" cy="2128102"/>
          </a:xfrm>
        </p:spPr>
        <p:txBody>
          <a:bodyPr anchor="ctr">
            <a:normAutofit/>
          </a:bodyPr>
          <a:lstStyle>
            <a:lvl1pPr>
              <a:lnSpc>
                <a:spcPct val="100000"/>
              </a:lnSpc>
              <a:defRPr sz="380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23A9960C-742D-4508-821A-E36FD033CDBF}" type="datetime1">
              <a:rPr lang="en-US" smtClean="0"/>
              <a:t>11/1/2025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655064" y="5120640"/>
            <a:ext cx="8695944" cy="621792"/>
          </a:xfrm>
        </p:spPr>
        <p:txBody>
          <a:bodyPr vert="horz" lIns="91440" tIns="45720" rIns="91440" bIns="45720" rtlCol="0" anchor="ctr">
            <a:normAutofit/>
          </a:bodyPr>
          <a:lstStyle>
            <a:lvl1pPr marL="0" indent="0">
              <a:buNone/>
              <a:defRPr lang="en-US" b="1" dirty="0"/>
            </a:lvl1pPr>
            <a:lvl2pPr marL="228600" indent="0">
              <a:buNone/>
              <a:defRPr lang="en-US" b="1" dirty="0"/>
            </a:lvl2pPr>
            <a:lvl3pPr marL="457200" indent="0">
              <a:buNone/>
              <a:defRPr lang="en-US" b="1" dirty="0"/>
            </a:lvl3pPr>
            <a:lvl4pPr marL="685800" indent="0">
              <a:buNone/>
              <a:defRPr lang="en-US" b="1" dirty="0"/>
            </a:lvl4pPr>
            <a:lvl5pPr marL="914400" indent="0">
              <a:buNone/>
              <a:defRPr lang="en-US" b="1" dirty="0"/>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253178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Quote 3">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429768" y="438912"/>
            <a:ext cx="9619488" cy="4526280"/>
          </a:xfrm>
        </p:spPr>
        <p:txBody>
          <a:bodyPr anchor="ctr">
            <a:normAutofit/>
          </a:bodyPr>
          <a:lstStyle>
            <a:lvl1pPr algn="l">
              <a:lnSpc>
                <a:spcPct val="100000"/>
              </a:lnSpc>
              <a:defRPr sz="4800">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b">
            <a:normAutofit/>
          </a:bodyPr>
          <a:lstStyle>
            <a:lvl1pPr marL="0" indent="0" algn="l">
              <a:buNone/>
              <a:defRPr sz="1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B7E0D0A5-9A76-413F-B8E0-5A45841D7E46}" type="datetime1">
              <a:rPr lang="en-US" smtClean="0"/>
              <a:t>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42857190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Quot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429768" y="1179576"/>
            <a:ext cx="9317736" cy="3785616"/>
          </a:xfrm>
        </p:spPr>
        <p:txBody>
          <a:bodyPr anchor="b">
            <a:normAutofit/>
          </a:bodyPr>
          <a:lstStyle>
            <a:lvl1pPr algn="l">
              <a:lnSpc>
                <a:spcPct val="100000"/>
              </a:lnSpc>
              <a:defRPr sz="4800">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ctr">
            <a:normAutofit/>
          </a:bodyPr>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ED0AF003-CBE1-47D7-BB91-14D8E3A57039}" type="datetime1">
              <a:rPr lang="en-US" smtClean="0"/>
              <a:t>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425101733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294248"/>
            <a:ext cx="11164825" cy="958480"/>
          </a:xfrm>
        </p:spPr>
        <p:txBody>
          <a:bodyPr/>
          <a:lstStyle/>
          <a:p>
            <a:r>
              <a:rPr lang="en-US"/>
              <a:t>Click to edit Master title style</a:t>
            </a:r>
          </a:p>
        </p:txBody>
      </p:sp>
      <p:sp>
        <p:nvSpPr>
          <p:cNvPr id="9" name="Text Placeholder 8">
            <a:extLst>
              <a:ext uri="{FF2B5EF4-FFF2-40B4-BE49-F238E27FC236}">
                <a16:creationId xmlns:a16="http://schemas.microsoft.com/office/drawing/2014/main" id="{DA7BFCD9-16A4-5745-7BB3-7836095FF16B}"/>
              </a:ext>
            </a:extLst>
          </p:cNvPr>
          <p:cNvSpPr>
            <a:spLocks noGrp="1"/>
          </p:cNvSpPr>
          <p:nvPr>
            <p:ph type="body" sz="quarter" idx="13"/>
          </p:nvPr>
        </p:nvSpPr>
        <p:spPr>
          <a:xfrm>
            <a:off x="430213" y="2020825"/>
            <a:ext cx="5211762"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30EDC57-7D17-D4C8-5C60-A44A480EA997}"/>
              </a:ext>
            </a:extLst>
          </p:cNvPr>
          <p:cNvSpPr>
            <a:spLocks noGrp="1"/>
          </p:cNvSpPr>
          <p:nvPr>
            <p:ph type="body" sz="quarter" idx="14"/>
          </p:nvPr>
        </p:nvSpPr>
        <p:spPr>
          <a:xfrm>
            <a:off x="6381750" y="2020824"/>
            <a:ext cx="521335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28FEEC48-96C8-40C8-BC32-68BFC261013A}" type="datetime1">
              <a:rPr lang="en-US" smtClean="0"/>
              <a:t>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23289381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429768" y="276166"/>
            <a:ext cx="11164824" cy="976562"/>
          </a:xfrm>
        </p:spPr>
        <p:txBody>
          <a:body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429767"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7B5BB1DC-4DAA-D220-25A9-5752C158FDD3}"/>
              </a:ext>
            </a:extLst>
          </p:cNvPr>
          <p:cNvSpPr>
            <a:spLocks noGrp="1"/>
          </p:cNvSpPr>
          <p:nvPr>
            <p:ph type="body" sz="quarter" idx="13"/>
          </p:nvPr>
        </p:nvSpPr>
        <p:spPr>
          <a:xfrm>
            <a:off x="430213" y="2020888"/>
            <a:ext cx="5211762"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382512"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BAB67A04-5E8D-18C5-D47A-A5B5CFE568A1}"/>
              </a:ext>
            </a:extLst>
          </p:cNvPr>
          <p:cNvSpPr>
            <a:spLocks noGrp="1"/>
          </p:cNvSpPr>
          <p:nvPr>
            <p:ph type="body" sz="quarter" idx="14"/>
          </p:nvPr>
        </p:nvSpPr>
        <p:spPr>
          <a:xfrm>
            <a:off x="6381750" y="2020888"/>
            <a:ext cx="521335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E7079F91-8FDB-4AB3-84FB-6B8E68AF702B}" type="datetime1">
              <a:rPr lang="en-US" smtClean="0"/>
              <a:t>11/1/2025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2661714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0061D436-D43A-4662-BADB-33E2F793B997}" type="datetime1">
              <a:rPr lang="en-US" smtClean="0"/>
              <a:t>11/1/2025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87947709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21DC9DBE-31FF-4D71-B719-92EBAC3193CE}" type="datetime1">
              <a:rPr lang="en-US" smtClean="0"/>
              <a:t>11/1/2025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71032003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429768" y="553616"/>
            <a:ext cx="3595634" cy="1757505"/>
          </a:xfrm>
        </p:spPr>
        <p:txBody>
          <a:bodyPr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429769" y="2311121"/>
            <a:ext cx="3309608"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6995" y="553616"/>
            <a:ext cx="6466741" cy="5752566"/>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62F576B-5432-44C5-AE72-B8C78722FE99}" type="datetime1">
              <a:rPr lang="en-US" smtClean="0"/>
              <a:t>11/1/2025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7610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4590288" cy="3739896"/>
          </a:xfrm>
        </p:spPr>
        <p:txBody>
          <a:bodyPr anchor="t">
            <a:normAutofit/>
          </a:bodyPr>
          <a:lstStyle>
            <a:lvl1pPr algn="l">
              <a:defRPr sz="52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55FC269D-AA10-2D35-8DD6-33E0E2CC4064}"/>
              </a:ext>
            </a:extLst>
          </p:cNvPr>
          <p:cNvSpPr>
            <a:spLocks noGrp="1"/>
          </p:cNvSpPr>
          <p:nvPr>
            <p:ph type="pic" sz="quarter" idx="13"/>
          </p:nvPr>
        </p:nvSpPr>
        <p:spPr>
          <a:xfrm>
            <a:off x="5591348"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dpi="0" rotWithShape="1">
            <a:blip r:embed="rId2"/>
            <a:srcRect/>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3E408205-B154-4943-AEBC-86E16421E5DB}" type="datetime1">
              <a:rPr lang="en-US" smtClean="0"/>
              <a:t>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79159977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429768" y="557784"/>
            <a:ext cx="3713996" cy="2212313"/>
          </a:xfrm>
        </p:spPr>
        <p:txBody>
          <a:bodyPr anchor="t">
            <a:normAutofit/>
          </a:bodyPr>
          <a:lstStyle>
            <a:lvl1pPr>
              <a:defRPr sz="32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429767" y="2826137"/>
            <a:ext cx="3310128"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Picture Placeholder 2">
            <a:extLst>
              <a:ext uri="{FF2B5EF4-FFF2-40B4-BE49-F238E27FC236}">
                <a16:creationId xmlns:a16="http://schemas.microsoft.com/office/drawing/2014/main" id="{ADACA751-BBB2-3E33-EA6C-54B4A7F6842B}"/>
              </a:ext>
            </a:extLst>
          </p:cNvPr>
          <p:cNvSpPr>
            <a:spLocks noGrp="1"/>
          </p:cNvSpPr>
          <p:nvPr>
            <p:ph type="pic" idx="1"/>
          </p:nvPr>
        </p:nvSpPr>
        <p:spPr>
          <a:xfrm>
            <a:off x="5063319" y="342901"/>
            <a:ext cx="6785782" cy="6172198"/>
          </a:xfrm>
          <a:custGeom>
            <a:avLst/>
            <a:gdLst>
              <a:gd name="connsiteX0" fmla="*/ 264355 w 6785782"/>
              <a:gd name="connsiteY0" fmla="*/ 0 h 6172198"/>
              <a:gd name="connsiteX1" fmla="*/ 6521427 w 6785782"/>
              <a:gd name="connsiteY1" fmla="*/ 0 h 6172198"/>
              <a:gd name="connsiteX2" fmla="*/ 6785782 w 6785782"/>
              <a:gd name="connsiteY2" fmla="*/ 264355 h 6172198"/>
              <a:gd name="connsiteX3" fmla="*/ 6785782 w 6785782"/>
              <a:gd name="connsiteY3" fmla="*/ 5907843 h 6172198"/>
              <a:gd name="connsiteX4" fmla="*/ 6521427 w 6785782"/>
              <a:gd name="connsiteY4" fmla="*/ 6172198 h 6172198"/>
              <a:gd name="connsiteX5" fmla="*/ 264355 w 6785782"/>
              <a:gd name="connsiteY5" fmla="*/ 6172198 h 6172198"/>
              <a:gd name="connsiteX6" fmla="*/ 0 w 6785782"/>
              <a:gd name="connsiteY6" fmla="*/ 5907843 h 6172198"/>
              <a:gd name="connsiteX7" fmla="*/ 0 w 6785782"/>
              <a:gd name="connsiteY7" fmla="*/ 264355 h 6172198"/>
              <a:gd name="connsiteX8" fmla="*/ 264355 w 6785782"/>
              <a:gd name="connsiteY8" fmla="*/ 0 h 617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5782" h="6172198">
                <a:moveTo>
                  <a:pt x="264355" y="0"/>
                </a:moveTo>
                <a:lnTo>
                  <a:pt x="6521427" y="0"/>
                </a:lnTo>
                <a:cubicBezTo>
                  <a:pt x="6667426" y="0"/>
                  <a:pt x="6785782" y="118356"/>
                  <a:pt x="6785782" y="264355"/>
                </a:cubicBezTo>
                <a:lnTo>
                  <a:pt x="6785782" y="5907843"/>
                </a:lnTo>
                <a:cubicBezTo>
                  <a:pt x="6785782" y="6053842"/>
                  <a:pt x="6667426" y="6172198"/>
                  <a:pt x="6521427" y="6172198"/>
                </a:cubicBezTo>
                <a:lnTo>
                  <a:pt x="264355" y="6172198"/>
                </a:lnTo>
                <a:cubicBezTo>
                  <a:pt x="118356" y="6172198"/>
                  <a:pt x="0" y="6053842"/>
                  <a:pt x="0" y="5907843"/>
                </a:cubicBezTo>
                <a:lnTo>
                  <a:pt x="0" y="264355"/>
                </a:lnTo>
                <a:cubicBezTo>
                  <a:pt x="0" y="118356"/>
                  <a:pt x="118356" y="0"/>
                  <a:pt x="264355" y="0"/>
                </a:cubicBezTo>
                <a:close/>
              </a:path>
            </a:pathLst>
          </a:custGeom>
          <a:blipFill>
            <a:blip r:embed="rId2"/>
            <a:stretch>
              <a:fillRect/>
            </a:stretch>
          </a:blipFill>
        </p:spPr>
        <p:txBody>
          <a:bodyPr wrap="square">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4366CE1-0051-42BD-BBD3-CB4EC65FC51D}" type="datetime1">
              <a:rPr lang="en-US" smtClean="0"/>
              <a:t>11/1/2025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68982543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429768"/>
            <a:ext cx="10890374" cy="1627632"/>
          </a:xfrm>
        </p:spPr>
        <p:txBody>
          <a:bodyPr anchor="t">
            <a:noAutofit/>
          </a:bodyPr>
          <a:lstStyle>
            <a:lvl1pPr>
              <a:defRPr sz="8000"/>
            </a:lvl1pPr>
          </a:lstStyle>
          <a:p>
            <a:r>
              <a:rPr lang="en-US" dirty="0"/>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429768" y="3264408"/>
            <a:ext cx="10890374" cy="2834640"/>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D404B75-5BA7-423E-A6AE-B3781CB72AA9}" type="datetime1">
              <a:rPr lang="en-US" smtClean="0"/>
              <a:t>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04274967"/>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27318"/>
            <a:ext cx="7370064" cy="1842020"/>
          </a:xfrm>
        </p:spPr>
        <p:txBody>
          <a:bodyPr anchor="b">
            <a:normAutofit/>
          </a:bodyPr>
          <a:lstStyle>
            <a:lvl1pPr>
              <a:defRPr sz="600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429768" y="3622673"/>
            <a:ext cx="7370064" cy="22311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AFC1F7B-2472-4057-932A-A13696216B5F}" type="datetime1">
              <a:rPr lang="en-US" smtClean="0"/>
              <a:t>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0321671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5330952" cy="3739896"/>
          </a:xfrm>
        </p:spPr>
        <p:txBody>
          <a:bodyPr anchor="t">
            <a:normAutofit/>
          </a:bodyPr>
          <a:lstStyle>
            <a:lvl1pPr algn="l">
              <a:defRPr sz="66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517136"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BD144122-2A67-493C-895E-2682608B0F6A}" type="datetime1">
              <a:rPr lang="en-US" smtClean="0"/>
              <a:t>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
        <p:nvSpPr>
          <p:cNvPr id="11" name="Picture Placeholder 6">
            <a:extLst>
              <a:ext uri="{FF2B5EF4-FFF2-40B4-BE49-F238E27FC236}">
                <a16:creationId xmlns:a16="http://schemas.microsoft.com/office/drawing/2014/main" id="{8F28510C-0939-D915-FCC8-7D8AD4475782}"/>
              </a:ext>
            </a:extLst>
          </p:cNvPr>
          <p:cNvSpPr>
            <a:spLocks noGrp="1"/>
          </p:cNvSpPr>
          <p:nvPr>
            <p:ph type="pic" sz="quarter" idx="13"/>
          </p:nvPr>
        </p:nvSpPr>
        <p:spPr>
          <a:xfrm>
            <a:off x="6517247" y="342900"/>
            <a:ext cx="5334000" cy="6172200"/>
          </a:xfrm>
          <a:custGeom>
            <a:avLst/>
            <a:gdLst>
              <a:gd name="connsiteX0" fmla="*/ 305905 w 5334000"/>
              <a:gd name="connsiteY0" fmla="*/ 0 h 6172200"/>
              <a:gd name="connsiteX1" fmla="*/ 5028095 w 5334000"/>
              <a:gd name="connsiteY1" fmla="*/ 0 h 6172200"/>
              <a:gd name="connsiteX2" fmla="*/ 5334000 w 5334000"/>
              <a:gd name="connsiteY2" fmla="*/ 305905 h 6172200"/>
              <a:gd name="connsiteX3" fmla="*/ 5334000 w 5334000"/>
              <a:gd name="connsiteY3" fmla="*/ 5866295 h 6172200"/>
              <a:gd name="connsiteX4" fmla="*/ 5028095 w 5334000"/>
              <a:gd name="connsiteY4" fmla="*/ 6172200 h 6172200"/>
              <a:gd name="connsiteX5" fmla="*/ 305905 w 5334000"/>
              <a:gd name="connsiteY5" fmla="*/ 6172200 h 6172200"/>
              <a:gd name="connsiteX6" fmla="*/ 0 w 5334000"/>
              <a:gd name="connsiteY6" fmla="*/ 5866295 h 6172200"/>
              <a:gd name="connsiteX7" fmla="*/ 0 w 5334000"/>
              <a:gd name="connsiteY7" fmla="*/ 305905 h 6172200"/>
              <a:gd name="connsiteX8" fmla="*/ 305905 w 53340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0" h="6172200">
                <a:moveTo>
                  <a:pt x="305905" y="0"/>
                </a:moveTo>
                <a:lnTo>
                  <a:pt x="5028095" y="0"/>
                </a:lnTo>
                <a:cubicBezTo>
                  <a:pt x="5197042" y="0"/>
                  <a:pt x="5334000" y="136958"/>
                  <a:pt x="5334000" y="305905"/>
                </a:cubicBezTo>
                <a:lnTo>
                  <a:pt x="5334000" y="5866295"/>
                </a:lnTo>
                <a:cubicBezTo>
                  <a:pt x="5334000" y="6035242"/>
                  <a:pt x="5197042" y="6172200"/>
                  <a:pt x="5028095" y="6172200"/>
                </a:cubicBezTo>
                <a:lnTo>
                  <a:pt x="305905" y="6172200"/>
                </a:lnTo>
                <a:cubicBezTo>
                  <a:pt x="136958" y="6172200"/>
                  <a:pt x="0" y="6035242"/>
                  <a:pt x="0" y="5866295"/>
                </a:cubicBezTo>
                <a:lnTo>
                  <a:pt x="0" y="305905"/>
                </a:lnTo>
                <a:cubicBezTo>
                  <a:pt x="0" y="136958"/>
                  <a:pt x="136958" y="0"/>
                  <a:pt x="305905" y="0"/>
                </a:cubicBezTo>
                <a:close/>
              </a:path>
            </a:pathLst>
          </a:custGeom>
          <a:blipFill>
            <a:blip r:embed="rId2"/>
            <a:stretch>
              <a:fillRect/>
            </a:stretch>
          </a:blipFill>
        </p:spPr>
        <p:txBody>
          <a:bodyPr wrap="square">
            <a:noAutofit/>
          </a:bodyPr>
          <a:lstStyle/>
          <a:p>
            <a:endParaRPr lang="en-US" dirty="0"/>
          </a:p>
        </p:txBody>
      </p:sp>
    </p:spTree>
    <p:extLst>
      <p:ext uri="{BB962C8B-B14F-4D97-AF65-F5344CB8AC3E}">
        <p14:creationId xmlns:p14="http://schemas.microsoft.com/office/powerpoint/2010/main" val="122173786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hoto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269480" y="411480"/>
            <a:ext cx="4361688" cy="3968496"/>
          </a:xfrm>
        </p:spPr>
        <p:txBody>
          <a:bodyPr anchor="t">
            <a:normAutofit/>
          </a:bodyPr>
          <a:lstStyle>
            <a:lvl1pPr algn="l">
              <a:defRPr sz="5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269480"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55FC269D-AA10-2D35-8DD6-33E0E2CC4064}"/>
              </a:ext>
            </a:extLst>
          </p:cNvPr>
          <p:cNvSpPr>
            <a:spLocks noGrp="1"/>
          </p:cNvSpPr>
          <p:nvPr>
            <p:ph type="pic" sz="quarter" idx="13"/>
          </p:nvPr>
        </p:nvSpPr>
        <p:spPr>
          <a:xfrm>
            <a:off x="347472"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a:blip r:embed="rId2"/>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486A74E5-A9C0-4E5C-851E-13F6D920EA1A}" type="datetime1">
              <a:rPr lang="en-US" smtClean="0"/>
              <a:t>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65315330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27A12A6-507C-2714-2F24-09ADE11584C5}"/>
              </a:ext>
            </a:extLst>
          </p:cNvPr>
          <p:cNvSpPr/>
          <p:nvPr userDrawn="1"/>
        </p:nvSpPr>
        <p:spPr>
          <a:xfrm>
            <a:off x="0" y="0"/>
            <a:ext cx="12192000" cy="6858000"/>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429768" y="1810512"/>
            <a:ext cx="7772400" cy="4562856"/>
          </a:xfrm>
        </p:spPr>
        <p:txBody>
          <a:bodyPr anchor="b">
            <a:normAutofit/>
          </a:bodyPr>
          <a:lstStyle>
            <a:lvl1pPr>
              <a:defRPr sz="8000">
                <a:solidFill>
                  <a:schemeClr val="tx2"/>
                </a:solidFill>
              </a:defRPr>
            </a:lvl1pPr>
          </a:lstStyle>
          <a:p>
            <a:r>
              <a:rPr lang="en-US"/>
              <a:t>Click to edit Master title style</a:t>
            </a:r>
          </a:p>
        </p:txBody>
      </p:sp>
      <p:sp>
        <p:nvSpPr>
          <p:cNvPr id="3" name="Text Placeholder 2">
            <a:extLst>
              <a:ext uri="{FF2B5EF4-FFF2-40B4-BE49-F238E27FC236}">
                <a16:creationId xmlns:a16="http://schemas.microsoft.com/office/drawing/2014/main" id="{7FDC7299-89AC-DB5B-B75E-E02A0040A62D}"/>
              </a:ext>
            </a:extLst>
          </p:cNvPr>
          <p:cNvSpPr>
            <a:spLocks noGrp="1"/>
          </p:cNvSpPr>
          <p:nvPr>
            <p:ph type="body" idx="1"/>
          </p:nvPr>
        </p:nvSpPr>
        <p:spPr>
          <a:xfrm>
            <a:off x="429768" y="429768"/>
            <a:ext cx="7772400" cy="786384"/>
          </a:xfrm>
        </p:spPr>
        <p:txBody>
          <a:bodyPr>
            <a:normAutofit/>
          </a:bodyPr>
          <a:lstStyle>
            <a:lvl1pPr marL="0" indent="0">
              <a:buNone/>
              <a:defRPr sz="2000">
                <a:solidFill>
                  <a:schemeClr val="tx2"/>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845713-EE4C-7615-B812-531C14CF0CA2}"/>
              </a:ext>
            </a:extLst>
          </p:cNvPr>
          <p:cNvSpPr>
            <a:spLocks noGrp="1"/>
          </p:cNvSpPr>
          <p:nvPr>
            <p:ph type="dt" sz="half" idx="10"/>
          </p:nvPr>
        </p:nvSpPr>
        <p:spPr/>
        <p:txBody>
          <a:bodyPr/>
          <a:lstStyle>
            <a:lvl1pPr>
              <a:defRPr>
                <a:solidFill>
                  <a:schemeClr val="tx2"/>
                </a:solidFill>
              </a:defRPr>
            </a:lvl1pPr>
          </a:lstStyle>
          <a:p>
            <a:fld id="{3188DBF3-F598-4A31-8E9B-511F7F0D5E47}" type="datetime1">
              <a:rPr lang="en-US" smtClean="0"/>
              <a:t>11/1/2025</a:t>
            </a:fld>
            <a:endParaRPr lang="en-US" dirty="0"/>
          </a:p>
        </p:txBody>
      </p:sp>
      <p:sp>
        <p:nvSpPr>
          <p:cNvPr id="5" name="Footer Placeholder 4">
            <a:extLst>
              <a:ext uri="{FF2B5EF4-FFF2-40B4-BE49-F238E27FC236}">
                <a16:creationId xmlns:a16="http://schemas.microsoft.com/office/drawing/2014/main" id="{9F1849E7-8E94-3B02-239C-AAB481596BFD}"/>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0644BD7-C050-D052-8408-65ADAAF674FF}"/>
              </a:ext>
            </a:extLst>
          </p:cNvPr>
          <p:cNvSpPr>
            <a:spLocks noGrp="1"/>
          </p:cNvSpPr>
          <p:nvPr>
            <p:ph type="sldNum" sz="quarter" idx="12"/>
          </p:nvPr>
        </p:nvSpPr>
        <p:spPr/>
        <p:txBody>
          <a:bodyPr/>
          <a:lstStyle>
            <a:lvl1pPr>
              <a:defRPr>
                <a:solidFill>
                  <a:schemeClr val="tx2"/>
                </a:solidFill>
              </a:defRPr>
            </a:lvl1pPr>
          </a:lstStyle>
          <a:p>
            <a:fld id="{84145AC3-CC88-4C8A-A6CE-8D44921B6A23}" type="slidenum">
              <a:rPr lang="en-US" smtClean="0"/>
              <a:pPr/>
              <a:t>‹#›</a:t>
            </a:fld>
            <a:endParaRPr lang="en-US" dirty="0"/>
          </a:p>
        </p:txBody>
      </p:sp>
    </p:spTree>
    <p:extLst>
      <p:ext uri="{BB962C8B-B14F-4D97-AF65-F5344CB8AC3E}">
        <p14:creationId xmlns:p14="http://schemas.microsoft.com/office/powerpoint/2010/main" val="3962497294"/>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429768" y="1810512"/>
            <a:ext cx="7772400" cy="4562856"/>
          </a:xfrm>
        </p:spPr>
        <p:txBody>
          <a:bodyPr anchor="b">
            <a:normAutofit/>
          </a:bodyPr>
          <a:lstStyle>
            <a:lvl1pPr>
              <a:defRPr sz="8000">
                <a:solidFill>
                  <a:schemeClr val="bg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7FDC7299-89AC-DB5B-B75E-E02A0040A62D}"/>
              </a:ext>
            </a:extLst>
          </p:cNvPr>
          <p:cNvSpPr>
            <a:spLocks noGrp="1"/>
          </p:cNvSpPr>
          <p:nvPr>
            <p:ph type="body" idx="1"/>
          </p:nvPr>
        </p:nvSpPr>
        <p:spPr>
          <a:xfrm>
            <a:off x="429768" y="429768"/>
            <a:ext cx="7772400" cy="786384"/>
          </a:xfrm>
        </p:spPr>
        <p:txBody>
          <a:bodyPr>
            <a:normAutofit/>
          </a:bodyPr>
          <a:lstStyle>
            <a:lvl1pPr marL="0" indent="0">
              <a:buNone/>
              <a:defRPr sz="20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F845713-EE4C-7615-B812-531C14CF0CA2}"/>
              </a:ext>
            </a:extLst>
          </p:cNvPr>
          <p:cNvSpPr>
            <a:spLocks noGrp="1"/>
          </p:cNvSpPr>
          <p:nvPr>
            <p:ph type="dt" sz="half" idx="10"/>
          </p:nvPr>
        </p:nvSpPr>
        <p:spPr/>
        <p:txBody>
          <a:bodyPr/>
          <a:lstStyle>
            <a:lvl1pPr>
              <a:defRPr>
                <a:solidFill>
                  <a:schemeClr val="bg1"/>
                </a:solidFill>
              </a:defRPr>
            </a:lvl1pPr>
          </a:lstStyle>
          <a:p>
            <a:fld id="{3188DBF3-F598-4A31-8E9B-511F7F0D5E47}" type="datetime1">
              <a:rPr lang="en-US" smtClean="0"/>
              <a:pPr/>
              <a:t>11/1/2025</a:t>
            </a:fld>
            <a:endParaRPr lang="en-US" dirty="0"/>
          </a:p>
        </p:txBody>
      </p:sp>
      <p:sp>
        <p:nvSpPr>
          <p:cNvPr id="5" name="Footer Placeholder 4">
            <a:extLst>
              <a:ext uri="{FF2B5EF4-FFF2-40B4-BE49-F238E27FC236}">
                <a16:creationId xmlns:a16="http://schemas.microsoft.com/office/drawing/2014/main" id="{9F1849E7-8E94-3B02-239C-AAB481596BFD}"/>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0644BD7-C050-D052-8408-65ADAAF674FF}"/>
              </a:ext>
            </a:extLst>
          </p:cNvPr>
          <p:cNvSpPr>
            <a:spLocks noGrp="1"/>
          </p:cNvSpPr>
          <p:nvPr>
            <p:ph type="sldNum" sz="quarter" idx="12"/>
          </p:nvPr>
        </p:nvSpPr>
        <p:spPr/>
        <p:txBody>
          <a:bodyPr/>
          <a:lstStyle>
            <a:lvl1pPr>
              <a:defRPr>
                <a:solidFill>
                  <a:schemeClr val="bg1"/>
                </a:solidFill>
              </a:defRPr>
            </a:lvl1pPr>
          </a:lstStyle>
          <a:p>
            <a:fld id="{84145AC3-CC88-4C8A-A6CE-8D44921B6A23}" type="slidenum">
              <a:rPr lang="en-US" smtClean="0"/>
              <a:pPr/>
              <a:t>‹#›</a:t>
            </a:fld>
            <a:endParaRPr lang="en-US" dirty="0"/>
          </a:p>
        </p:txBody>
      </p:sp>
    </p:spTree>
    <p:extLst>
      <p:ext uri="{BB962C8B-B14F-4D97-AF65-F5344CB8AC3E}">
        <p14:creationId xmlns:p14="http://schemas.microsoft.com/office/powerpoint/2010/main" val="1732744867"/>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429768" y="283464"/>
            <a:ext cx="10652760" cy="96926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429768" y="1380744"/>
            <a:ext cx="10652760" cy="49011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429768" y="6519672"/>
            <a:ext cx="2843784" cy="338328"/>
          </a:xfrm>
          <a:prstGeom prst="rect">
            <a:avLst/>
          </a:prstGeom>
        </p:spPr>
        <p:txBody>
          <a:bodyPr vert="horz" lIns="91440" tIns="45720" rIns="91440" bIns="45720" rtlCol="0" anchor="ctr"/>
          <a:lstStyle>
            <a:lvl1pPr algn="l">
              <a:defRPr sz="800">
                <a:solidFill>
                  <a:schemeClr val="tx1"/>
                </a:solidFill>
              </a:defRPr>
            </a:lvl1pPr>
          </a:lstStyle>
          <a:p>
            <a:fld id="{8A7B9ABC-2BDA-432C-8D53-84813DB6E36F}" type="datetime1">
              <a:rPr lang="en-US" smtClean="0"/>
              <a:t>11/1/2025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60536" y="6519672"/>
            <a:ext cx="2642616" cy="338328"/>
          </a:xfrm>
          <a:prstGeom prst="rect">
            <a:avLst/>
          </a:prstGeom>
        </p:spPr>
        <p:txBody>
          <a:bodyPr vert="horz" lIns="91440" tIns="45720" rIns="91440" bIns="45720" rtlCol="0" anchor="ctr"/>
          <a:lstStyle>
            <a:lvl1pPr algn="r">
              <a:defRPr sz="80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475720" y="6519672"/>
            <a:ext cx="457200" cy="338328"/>
          </a:xfrm>
          <a:prstGeom prst="rect">
            <a:avLst/>
          </a:prstGeom>
        </p:spPr>
        <p:txBody>
          <a:bodyPr vert="horz" lIns="91440" tIns="45720" rIns="91440" bIns="45720" rtlCol="0" anchor="ctr"/>
          <a:lstStyle>
            <a:lvl1pPr algn="r">
              <a:defRPr sz="800">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45052335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Lst>
  <p:hf sldNum="0" hdr="0" ftr="0" dt="0"/>
  <p:txStyles>
    <p:titleStyle>
      <a:lvl1pPr algn="l" defTabSz="914400" rtl="0" eaLnBrk="1" latinLnBrk="0" hangingPunct="1">
        <a:lnSpc>
          <a:spcPct val="90000"/>
        </a:lnSpc>
        <a:spcBef>
          <a:spcPct val="0"/>
        </a:spcBef>
        <a:buNone/>
        <a:defRPr sz="3200" b="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themaximumweb.blogspot.com/" TargetMode="External"/><Relationship Id="rId2" Type="http://schemas.openxmlformats.org/officeDocument/2006/relationships/image" Target="../media/image16.jp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8.xml"/><Relationship Id="rId4" Type="http://schemas.openxmlformats.org/officeDocument/2006/relationships/hyperlink" Target="https://bok.idpro.org/article/id/38/"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hyperlink" Target="https://shorturl.fm/rn36C" TargetMode="External"/><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hyperlink" Target="https://linkedin.com/in/gr33nm0nk2802" TargetMode="External"/><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2.xml"/><Relationship Id="rId1" Type="http://schemas.openxmlformats.org/officeDocument/2006/relationships/slideLayout" Target="../slideLayouts/slideLayout24.xml"/><Relationship Id="rId4" Type="http://schemas.openxmlformats.org/officeDocument/2006/relationships/hyperlink" Target="https://www.wallpaperflare.com/the-simpsons-family-wallpaper-bart-simpson-cartoon-homer-simpson-wallpaper-hvgsf"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hyperlink" Target="https://pxhere.com/en/photo/882987"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hyperlink" Target="https://www.buschmann23.de/2013/06/18/europaische-prism-heuchelei/"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going-flying.com/blog/docker-and-flask-are-helping-me-sleep-at-night.html" TargetMode="External"/><Relationship Id="rId2" Type="http://schemas.openxmlformats.org/officeDocument/2006/relationships/image" Target="../media/image13.jp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41D6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9BC31-7DF6-1FE7-B672-621BBC225ED3}"/>
              </a:ext>
            </a:extLst>
          </p:cNvPr>
          <p:cNvSpPr>
            <a:spLocks noGrp="1"/>
          </p:cNvSpPr>
          <p:nvPr>
            <p:ph type="ctrTitle"/>
          </p:nvPr>
        </p:nvSpPr>
        <p:spPr>
          <a:xfrm>
            <a:off x="394498" y="1853837"/>
            <a:ext cx="11403003" cy="3150325"/>
          </a:xfrm>
        </p:spPr>
        <p:txBody>
          <a:bodyPr anchor="t">
            <a:normAutofit/>
          </a:bodyPr>
          <a:lstStyle/>
          <a:p>
            <a:pPr algn="ctr"/>
            <a:r>
              <a:rPr lang="en-US" sz="6000" dirty="0">
                <a:latin typeface="Cambria" panose="02040503050406030204" pitchFamily="18" charset="0"/>
                <a:ea typeface="Cambria" panose="02040503050406030204" pitchFamily="18" charset="0"/>
              </a:rPr>
              <a:t>Breaking Boundaries: Multi-Cloud Red Teaming Through Misconfigurations</a:t>
            </a:r>
          </a:p>
        </p:txBody>
      </p:sp>
      <p:sp>
        <p:nvSpPr>
          <p:cNvPr id="3" name="Subtitle 2">
            <a:extLst>
              <a:ext uri="{FF2B5EF4-FFF2-40B4-BE49-F238E27FC236}">
                <a16:creationId xmlns:a16="http://schemas.microsoft.com/office/drawing/2014/main" id="{57CBDE9A-E35D-6E30-1899-1CE92BA4944C}"/>
              </a:ext>
            </a:extLst>
          </p:cNvPr>
          <p:cNvSpPr>
            <a:spLocks noGrp="1"/>
          </p:cNvSpPr>
          <p:nvPr>
            <p:ph type="subTitle" idx="1"/>
          </p:nvPr>
        </p:nvSpPr>
        <p:spPr>
          <a:xfrm>
            <a:off x="9285515" y="5004162"/>
            <a:ext cx="2215461" cy="419753"/>
          </a:xfrm>
        </p:spPr>
        <p:txBody>
          <a:bodyPr anchor="b">
            <a:normAutofit/>
          </a:bodyPr>
          <a:lstStyle/>
          <a:p>
            <a:r>
              <a:rPr lang="en-US" b="1" dirty="0">
                <a:latin typeface="Cambria" panose="02040503050406030204" pitchFamily="18" charset="0"/>
                <a:ea typeface="Cambria" panose="02040503050406030204" pitchFamily="18" charset="0"/>
              </a:rPr>
              <a:t>@gr33nm0nk2802</a:t>
            </a:r>
          </a:p>
        </p:txBody>
      </p:sp>
    </p:spTree>
    <p:extLst>
      <p:ext uri="{BB962C8B-B14F-4D97-AF65-F5344CB8AC3E}">
        <p14:creationId xmlns:p14="http://schemas.microsoft.com/office/powerpoint/2010/main" val="2622702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00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par>
                                <p:cTn id="11" presetID="10" presetClass="entr" presetSubtype="0" fill="hold" grpId="1" nodeType="withEffect">
                                  <p:stCondLst>
                                    <p:cond delay="250"/>
                                  </p:stCondLst>
                                  <p:iterate type="wd">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539D7B-344E-B219-7641-0E31D85D23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280B08-5129-1D6E-5AEC-29BEE8885CFF}"/>
              </a:ext>
            </a:extLst>
          </p:cNvPr>
          <p:cNvSpPr>
            <a:spLocks noGrp="1"/>
          </p:cNvSpPr>
          <p:nvPr>
            <p:ph type="title"/>
          </p:nvPr>
        </p:nvSpPr>
        <p:spPr>
          <a:xfrm>
            <a:off x="429768" y="542108"/>
            <a:ext cx="11045952" cy="1036320"/>
          </a:xfrm>
        </p:spPr>
        <p:txBody>
          <a:bodyPr>
            <a:normAutofit/>
          </a:bodyPr>
          <a:lstStyle/>
          <a:p>
            <a:r>
              <a:rPr lang="en-US" sz="4800" dirty="0">
                <a:latin typeface="Cambria" panose="02040503050406030204" pitchFamily="18" charset="0"/>
                <a:ea typeface="Cambria" panose="02040503050406030204" pitchFamily="18" charset="0"/>
              </a:rPr>
              <a:t>Red Teaming 101</a:t>
            </a:r>
          </a:p>
        </p:txBody>
      </p:sp>
      <p:pic>
        <p:nvPicPr>
          <p:cNvPr id="5" name="Content Placeholder 4" descr="A baby with a very large face">
            <a:extLst>
              <a:ext uri="{FF2B5EF4-FFF2-40B4-BE49-F238E27FC236}">
                <a16:creationId xmlns:a16="http://schemas.microsoft.com/office/drawing/2014/main" id="{4216B277-5E68-A1DA-EBC8-FAF4B2802976}"/>
              </a:ext>
            </a:extLst>
          </p:cNvPr>
          <p:cNvPicPr>
            <a:picLocks noGrp="1" noChangeAspect="1"/>
          </p:cNvPicPr>
          <p:nvPr>
            <p:ph sz="quarter" idx="13"/>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258786" y="1654629"/>
            <a:ext cx="7674428" cy="4757057"/>
          </a:xfrm>
        </p:spPr>
      </p:pic>
    </p:spTree>
    <p:extLst>
      <p:ext uri="{BB962C8B-B14F-4D97-AF65-F5344CB8AC3E}">
        <p14:creationId xmlns:p14="http://schemas.microsoft.com/office/powerpoint/2010/main" val="2352206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54864-E569-B673-60C6-5DED7D7C2BC4}"/>
              </a:ext>
            </a:extLst>
          </p:cNvPr>
          <p:cNvSpPr>
            <a:spLocks noGrp="1"/>
          </p:cNvSpPr>
          <p:nvPr>
            <p:ph type="title"/>
          </p:nvPr>
        </p:nvSpPr>
        <p:spPr>
          <a:xfrm>
            <a:off x="429768" y="561100"/>
            <a:ext cx="11045952" cy="1036320"/>
          </a:xfrm>
        </p:spPr>
        <p:txBody>
          <a:bodyPr>
            <a:normAutofit/>
          </a:bodyPr>
          <a:lstStyle/>
          <a:p>
            <a:r>
              <a:rPr lang="en-US" sz="4800" dirty="0">
                <a:latin typeface="Cambria" panose="02040503050406030204" pitchFamily="18" charset="0"/>
                <a:ea typeface="Cambria" panose="02040503050406030204" pitchFamily="18" charset="0"/>
              </a:rPr>
              <a:t>Red Teaming 101</a:t>
            </a:r>
          </a:p>
        </p:txBody>
      </p:sp>
      <p:pic>
        <p:nvPicPr>
          <p:cNvPr id="5" name="Content Placeholder 4" descr="A diagram of a diagram&#10;&#10;AI-generated content may be incorrect.">
            <a:extLst>
              <a:ext uri="{FF2B5EF4-FFF2-40B4-BE49-F238E27FC236}">
                <a16:creationId xmlns:a16="http://schemas.microsoft.com/office/drawing/2014/main" id="{96651686-F67D-21FA-6988-27A59E59C65D}"/>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544195" y="1701108"/>
            <a:ext cx="10931525" cy="4077632"/>
          </a:xfrm>
        </p:spPr>
      </p:pic>
    </p:spTree>
    <p:extLst>
      <p:ext uri="{BB962C8B-B14F-4D97-AF65-F5344CB8AC3E}">
        <p14:creationId xmlns:p14="http://schemas.microsoft.com/office/powerpoint/2010/main" val="1458244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rgbClr val="441D61"/>
        </a:solidFill>
        <a:effectLst/>
      </p:bgPr>
    </p:bg>
    <p:spTree>
      <p:nvGrpSpPr>
        <p:cNvPr id="1" name="">
          <a:extLst>
            <a:ext uri="{FF2B5EF4-FFF2-40B4-BE49-F238E27FC236}">
              <a16:creationId xmlns:a16="http://schemas.microsoft.com/office/drawing/2014/main" id="{747FC696-A411-F02F-C5A1-8615963FDB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0D7B4F-1376-782D-6CB4-73F449D2B4C1}"/>
              </a:ext>
            </a:extLst>
          </p:cNvPr>
          <p:cNvSpPr>
            <a:spLocks noGrp="1"/>
          </p:cNvSpPr>
          <p:nvPr>
            <p:ph type="title"/>
          </p:nvPr>
        </p:nvSpPr>
        <p:spPr>
          <a:xfrm>
            <a:off x="2209800" y="2928257"/>
            <a:ext cx="7772400" cy="1001485"/>
          </a:xfrm>
        </p:spPr>
        <p:txBody>
          <a:bodyPr anchor="b">
            <a:normAutofit/>
          </a:bodyPr>
          <a:lstStyle/>
          <a:p>
            <a:pPr algn="ctr"/>
            <a:r>
              <a:rPr lang="en-US" sz="6000" dirty="0">
                <a:latin typeface="Cambria" panose="02040503050406030204" pitchFamily="18" charset="0"/>
                <a:ea typeface="Cambria" panose="02040503050406030204" pitchFamily="18" charset="0"/>
              </a:rPr>
              <a:t>IAM Concepts</a:t>
            </a:r>
          </a:p>
        </p:txBody>
      </p:sp>
    </p:spTree>
    <p:extLst>
      <p:ext uri="{BB962C8B-B14F-4D97-AF65-F5344CB8AC3E}">
        <p14:creationId xmlns:p14="http://schemas.microsoft.com/office/powerpoint/2010/main" val="20448658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BFB9D1-EF15-6DD1-3783-8C75C695C0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554C89-AAC0-0E2C-16B1-43F0EF4552EB}"/>
              </a:ext>
            </a:extLst>
          </p:cNvPr>
          <p:cNvSpPr>
            <a:spLocks noGrp="1"/>
          </p:cNvSpPr>
          <p:nvPr>
            <p:ph type="title"/>
          </p:nvPr>
        </p:nvSpPr>
        <p:spPr>
          <a:xfrm>
            <a:off x="429768" y="411480"/>
            <a:ext cx="11045952" cy="1036320"/>
          </a:xfrm>
        </p:spPr>
        <p:txBody>
          <a:bodyPr>
            <a:normAutofit/>
          </a:bodyPr>
          <a:lstStyle/>
          <a:p>
            <a:r>
              <a:rPr lang="en-US" sz="4800" dirty="0">
                <a:latin typeface="Cambria" panose="02040503050406030204" pitchFamily="18" charset="0"/>
                <a:ea typeface="Cambria" panose="02040503050406030204" pitchFamily="18" charset="0"/>
              </a:rPr>
              <a:t>Identity and Access Management</a:t>
            </a:r>
          </a:p>
        </p:txBody>
      </p:sp>
      <p:sp>
        <p:nvSpPr>
          <p:cNvPr id="3" name="Content Placeholder 2">
            <a:extLst>
              <a:ext uri="{FF2B5EF4-FFF2-40B4-BE49-F238E27FC236}">
                <a16:creationId xmlns:a16="http://schemas.microsoft.com/office/drawing/2014/main" id="{95CC84BC-C848-E91A-1F40-F6020F77A62C}"/>
              </a:ext>
            </a:extLst>
          </p:cNvPr>
          <p:cNvSpPr>
            <a:spLocks noGrp="1"/>
          </p:cNvSpPr>
          <p:nvPr>
            <p:ph sz="quarter" idx="13"/>
          </p:nvPr>
        </p:nvSpPr>
        <p:spPr>
          <a:xfrm>
            <a:off x="816428" y="1447800"/>
            <a:ext cx="10537371" cy="4561113"/>
          </a:xfrm>
        </p:spPr>
        <p:txBody>
          <a:bodyPr>
            <a:noAutofit/>
          </a:bodyPr>
          <a:lstStyle/>
          <a:p>
            <a:pPr marL="0" indent="0">
              <a:buNone/>
            </a:pPr>
            <a:r>
              <a:rPr lang="en-US" b="1" dirty="0">
                <a:latin typeface="Cambria" panose="02040503050406030204" pitchFamily="18" charset="0"/>
                <a:ea typeface="Cambria" panose="02040503050406030204" pitchFamily="18" charset="0"/>
              </a:rPr>
              <a:t>Identity and Access Management (IAM)</a:t>
            </a:r>
            <a:r>
              <a:rPr lang="en-US" dirty="0">
                <a:latin typeface="Cambria" panose="02040503050406030204" pitchFamily="18" charset="0"/>
                <a:ea typeface="Cambria" panose="02040503050406030204" pitchFamily="18" charset="0"/>
              </a:rPr>
              <a:t> is the control plane that defines </a:t>
            </a:r>
            <a:r>
              <a:rPr lang="en-US" b="1" dirty="0">
                <a:latin typeface="Cambria" panose="02040503050406030204" pitchFamily="18" charset="0"/>
                <a:ea typeface="Cambria" panose="02040503050406030204" pitchFamily="18" charset="0"/>
              </a:rPr>
              <a:t>who</a:t>
            </a:r>
            <a:r>
              <a:rPr lang="en-US" dirty="0">
                <a:latin typeface="Cambria" panose="02040503050406030204" pitchFamily="18" charset="0"/>
                <a:ea typeface="Cambria" panose="02040503050406030204" pitchFamily="18" charset="0"/>
              </a:rPr>
              <a:t> can perform </a:t>
            </a:r>
            <a:r>
              <a:rPr lang="en-US" b="1" dirty="0">
                <a:latin typeface="Cambria" panose="02040503050406030204" pitchFamily="18" charset="0"/>
                <a:ea typeface="Cambria" panose="02040503050406030204" pitchFamily="18" charset="0"/>
              </a:rPr>
              <a:t>what</a:t>
            </a:r>
            <a:r>
              <a:rPr lang="en-US" dirty="0">
                <a:latin typeface="Cambria" panose="02040503050406030204" pitchFamily="18" charset="0"/>
                <a:ea typeface="Cambria" panose="02040503050406030204" pitchFamily="18" charset="0"/>
              </a:rPr>
              <a:t> actions on </a:t>
            </a:r>
            <a:r>
              <a:rPr lang="en-US" b="1" dirty="0">
                <a:latin typeface="Cambria" panose="02040503050406030204" pitchFamily="18" charset="0"/>
                <a:ea typeface="Cambria" panose="02040503050406030204" pitchFamily="18" charset="0"/>
              </a:rPr>
              <a:t>which resources(where)</a:t>
            </a:r>
            <a:r>
              <a:rPr lang="en-US" dirty="0">
                <a:latin typeface="Cambria" panose="02040503050406030204" pitchFamily="18" charset="0"/>
                <a:ea typeface="Cambria" panose="02040503050406030204" pitchFamily="18" charset="0"/>
              </a:rPr>
              <a:t>, under </a:t>
            </a:r>
            <a:r>
              <a:rPr lang="en-US" b="1" dirty="0">
                <a:latin typeface="Cambria" panose="02040503050406030204" pitchFamily="18" charset="0"/>
                <a:ea typeface="Cambria" panose="02040503050406030204" pitchFamily="18" charset="0"/>
              </a:rPr>
              <a:t>what conditions</a:t>
            </a:r>
            <a:r>
              <a:rPr lang="en-US" dirty="0">
                <a:latin typeface="Cambria" panose="02040503050406030204" pitchFamily="18" charset="0"/>
                <a:ea typeface="Cambria" panose="02040503050406030204" pitchFamily="18" charset="0"/>
              </a:rPr>
              <a:t>, and for </a:t>
            </a:r>
            <a:r>
              <a:rPr lang="en-US" b="1" dirty="0">
                <a:latin typeface="Cambria" panose="02040503050406030204" pitchFamily="18" charset="0"/>
                <a:ea typeface="Cambria" panose="02040503050406030204" pitchFamily="18" charset="0"/>
              </a:rPr>
              <a:t>how long</a:t>
            </a:r>
            <a:r>
              <a:rPr lang="en-US" dirty="0">
                <a:latin typeface="Cambria" panose="02040503050406030204" pitchFamily="18" charset="0"/>
                <a:ea typeface="Cambria" panose="02040503050406030204" pitchFamily="18" charset="0"/>
              </a:rPr>
              <a:t> using policies evaluated by the providers control plane.</a:t>
            </a:r>
          </a:p>
          <a:p>
            <a:pPr marL="0" indent="0">
              <a:buNone/>
            </a:pPr>
            <a:r>
              <a:rPr lang="en-US" dirty="0">
                <a:latin typeface="Cambria" panose="02040503050406030204" pitchFamily="18" charset="0"/>
                <a:ea typeface="Cambria" panose="02040503050406030204" pitchFamily="18" charset="0"/>
              </a:rPr>
              <a:t>Everything in cloud IAM is </a:t>
            </a:r>
            <a:r>
              <a:rPr lang="en-US" i="1" dirty="0">
                <a:latin typeface="Cambria" panose="02040503050406030204" pitchFamily="18" charset="0"/>
                <a:ea typeface="Cambria" panose="02040503050406030204" pitchFamily="18" charset="0"/>
              </a:rPr>
              <a:t>“</a:t>
            </a:r>
            <a:r>
              <a:rPr lang="en-US" b="1" i="1" dirty="0">
                <a:latin typeface="Cambria" panose="02040503050406030204" pitchFamily="18" charset="0"/>
                <a:ea typeface="Cambria" panose="02040503050406030204" pitchFamily="18" charset="0"/>
              </a:rPr>
              <a:t>Who → What → Where → When → How</a:t>
            </a:r>
            <a:r>
              <a:rPr lang="en-US" i="1" dirty="0">
                <a:latin typeface="Cambria" panose="02040503050406030204" pitchFamily="18" charset="0"/>
                <a:ea typeface="Cambria" panose="02040503050406030204" pitchFamily="18" charset="0"/>
              </a:rPr>
              <a:t>”</a:t>
            </a:r>
            <a:endParaRPr lang="en-US" dirty="0">
              <a:latin typeface="Cambria" panose="02040503050406030204" pitchFamily="18" charset="0"/>
              <a:ea typeface="Cambria" panose="02040503050406030204" pitchFamily="18" charset="0"/>
            </a:endParaRPr>
          </a:p>
          <a:p>
            <a:pPr marL="0" indent="0">
              <a:buNone/>
            </a:pPr>
            <a:r>
              <a:rPr lang="en-US" dirty="0">
                <a:latin typeface="Cambria" panose="02040503050406030204" pitchFamily="18" charset="0"/>
                <a:ea typeface="Cambria" panose="02040503050406030204" pitchFamily="18" charset="0"/>
              </a:rPr>
              <a:t>Identity and Access Management (IAM)</a:t>
            </a:r>
          </a:p>
          <a:p>
            <a:pPr marL="285750" indent="-285750">
              <a:buFont typeface="Courier New" panose="02070309020205020404" pitchFamily="49" charset="0"/>
              <a:buChar char="o"/>
            </a:pPr>
            <a:r>
              <a:rPr lang="en-US" dirty="0">
                <a:latin typeface="Cambria" panose="02040503050406030204" pitchFamily="18" charset="0"/>
                <a:ea typeface="Cambria" panose="02040503050406030204" pitchFamily="18" charset="0"/>
              </a:rPr>
              <a:t>Identity/Principal (Who)</a:t>
            </a:r>
          </a:p>
          <a:p>
            <a:pPr marL="285750" indent="-285750">
              <a:buFont typeface="Courier New" panose="02070309020205020404" pitchFamily="49" charset="0"/>
              <a:buChar char="o"/>
            </a:pPr>
            <a:r>
              <a:rPr lang="en-US" dirty="0">
                <a:latin typeface="Cambria" panose="02040503050406030204" pitchFamily="18" charset="0"/>
                <a:ea typeface="Cambria" panose="02040503050406030204" pitchFamily="18" charset="0"/>
              </a:rPr>
              <a:t>Authenticate</a:t>
            </a:r>
          </a:p>
          <a:p>
            <a:pPr marL="285750" indent="-285750">
              <a:buFont typeface="Courier New" panose="02070309020205020404" pitchFamily="49" charset="0"/>
              <a:buChar char="o"/>
            </a:pPr>
            <a:r>
              <a:rPr lang="en-US" dirty="0">
                <a:latin typeface="Cambria" panose="02040503050406030204" pitchFamily="18" charset="0"/>
                <a:ea typeface="Cambria" panose="02040503050406030204" pitchFamily="18" charset="0"/>
              </a:rPr>
              <a:t>Authorization (Policy) (What)</a:t>
            </a:r>
          </a:p>
          <a:p>
            <a:pPr marL="285750" indent="-285750">
              <a:buFont typeface="Courier New" panose="02070309020205020404" pitchFamily="49" charset="0"/>
              <a:buChar char="o"/>
            </a:pPr>
            <a:r>
              <a:rPr lang="en-US" dirty="0">
                <a:latin typeface="Cambria" panose="02040503050406030204" pitchFamily="18" charset="0"/>
                <a:ea typeface="Cambria" panose="02040503050406030204" pitchFamily="18" charset="0"/>
              </a:rPr>
              <a:t>Resource (Where)</a:t>
            </a:r>
          </a:p>
          <a:p>
            <a:pPr marL="285750" indent="-285750">
              <a:buFont typeface="Courier New" panose="02070309020205020404" pitchFamily="49" charset="0"/>
              <a:buChar char="o"/>
            </a:pPr>
            <a:r>
              <a:rPr lang="en-US" dirty="0">
                <a:latin typeface="Cambria" panose="02040503050406030204" pitchFamily="18" charset="0"/>
                <a:ea typeface="Cambria" panose="02040503050406030204" pitchFamily="18" charset="0"/>
              </a:rPr>
              <a:t>Condition (When)</a:t>
            </a:r>
          </a:p>
          <a:p>
            <a:pPr marL="0" indent="0">
              <a:buNone/>
            </a:pPr>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8228444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074F4-00EE-0232-F181-6C5CDFFB2903}"/>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AWS</a:t>
            </a:r>
          </a:p>
        </p:txBody>
      </p:sp>
      <p:pic>
        <p:nvPicPr>
          <p:cNvPr id="5" name="Content Placeholder 4" descr="A diagram of a policy&#10;&#10;AI-generated content may be incorrect.">
            <a:extLst>
              <a:ext uri="{FF2B5EF4-FFF2-40B4-BE49-F238E27FC236}">
                <a16:creationId xmlns:a16="http://schemas.microsoft.com/office/drawing/2014/main" id="{2B549409-48BB-A481-9383-286225621F29}"/>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2884714" y="1302952"/>
            <a:ext cx="6585857" cy="4986953"/>
          </a:xfrm>
        </p:spPr>
      </p:pic>
    </p:spTree>
    <p:extLst>
      <p:ext uri="{BB962C8B-B14F-4D97-AF65-F5344CB8AC3E}">
        <p14:creationId xmlns:p14="http://schemas.microsoft.com/office/powerpoint/2010/main" val="6929281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AD3CC3-6865-762C-8DEB-31615F5EF5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4F70AF-E0C4-051C-58ED-CA902C104E4B}"/>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AWS</a:t>
            </a:r>
          </a:p>
        </p:txBody>
      </p:sp>
      <p:pic>
        <p:nvPicPr>
          <p:cNvPr id="9" name="Picture 8">
            <a:extLst>
              <a:ext uri="{FF2B5EF4-FFF2-40B4-BE49-F238E27FC236}">
                <a16:creationId xmlns:a16="http://schemas.microsoft.com/office/drawing/2014/main" id="{E5F0B136-A53C-19FE-6EB7-6E904B298A20}"/>
              </a:ext>
            </a:extLst>
          </p:cNvPr>
          <p:cNvPicPr>
            <a:picLocks noChangeAspect="1"/>
          </p:cNvPicPr>
          <p:nvPr/>
        </p:nvPicPr>
        <p:blipFill>
          <a:blip r:embed="rId2"/>
          <a:srcRect l="189" r="35938"/>
          <a:stretch>
            <a:fillRect/>
          </a:stretch>
        </p:blipFill>
        <p:spPr>
          <a:xfrm>
            <a:off x="1829768" y="1480457"/>
            <a:ext cx="8435362" cy="4728240"/>
          </a:xfrm>
          <a:prstGeom prst="rect">
            <a:avLst/>
          </a:prstGeom>
        </p:spPr>
      </p:pic>
    </p:spTree>
    <p:extLst>
      <p:ext uri="{BB962C8B-B14F-4D97-AF65-F5344CB8AC3E}">
        <p14:creationId xmlns:p14="http://schemas.microsoft.com/office/powerpoint/2010/main" val="2954261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6B70DC-6938-66EB-4A90-0C8EB1ED66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BA48A8-B60E-EABD-26A0-ED38484100AF}"/>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Azure</a:t>
            </a:r>
          </a:p>
        </p:txBody>
      </p:sp>
      <p:pic>
        <p:nvPicPr>
          <p:cNvPr id="5" name="Picture 4" descr="A diagram of a company&#10;&#10;AI-generated content may be incorrect.">
            <a:extLst>
              <a:ext uri="{FF2B5EF4-FFF2-40B4-BE49-F238E27FC236}">
                <a16:creationId xmlns:a16="http://schemas.microsoft.com/office/drawing/2014/main" id="{7F84C593-7629-DD33-8448-C0239BF9E7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1890" y="1318726"/>
            <a:ext cx="7141708" cy="4830919"/>
          </a:xfrm>
          <a:prstGeom prst="rect">
            <a:avLst/>
          </a:prstGeom>
        </p:spPr>
      </p:pic>
      <p:cxnSp>
        <p:nvCxnSpPr>
          <p:cNvPr id="7" name="Straight Arrow Connector 6">
            <a:extLst>
              <a:ext uri="{FF2B5EF4-FFF2-40B4-BE49-F238E27FC236}">
                <a16:creationId xmlns:a16="http://schemas.microsoft.com/office/drawing/2014/main" id="{5D3031AD-6E7E-5857-C8DD-64729641A40B}"/>
              </a:ext>
            </a:extLst>
          </p:cNvPr>
          <p:cNvCxnSpPr>
            <a:cxnSpLocks/>
          </p:cNvCxnSpPr>
          <p:nvPr/>
        </p:nvCxnSpPr>
        <p:spPr>
          <a:xfrm>
            <a:off x="10462598" y="2743200"/>
            <a:ext cx="0" cy="29383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99CCACF-8842-FFC9-1B19-F26393D76181}"/>
              </a:ext>
            </a:extLst>
          </p:cNvPr>
          <p:cNvSpPr txBox="1"/>
          <p:nvPr/>
        </p:nvSpPr>
        <p:spPr>
          <a:xfrm>
            <a:off x="9618956" y="2004536"/>
            <a:ext cx="1687285" cy="738664"/>
          </a:xfrm>
          <a:prstGeom prst="rect">
            <a:avLst/>
          </a:prstGeom>
          <a:noFill/>
        </p:spPr>
        <p:txBody>
          <a:bodyPr wrap="square" rtlCol="0">
            <a:spAutoFit/>
          </a:bodyPr>
          <a:lstStyle/>
          <a:p>
            <a:pPr algn="ctr"/>
            <a:r>
              <a:rPr lang="en-US" sz="1400" dirty="0"/>
              <a:t>Permissions are inherited from top to bottom</a:t>
            </a:r>
          </a:p>
        </p:txBody>
      </p:sp>
    </p:spTree>
    <p:extLst>
      <p:ext uri="{BB962C8B-B14F-4D97-AF65-F5344CB8AC3E}">
        <p14:creationId xmlns:p14="http://schemas.microsoft.com/office/powerpoint/2010/main" val="14001287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F5837E-862B-17DD-2CFF-131899835B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F55D0AB-F522-3A44-2765-2B1504F43982}"/>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Azure</a:t>
            </a:r>
          </a:p>
        </p:txBody>
      </p:sp>
      <p:pic>
        <p:nvPicPr>
          <p:cNvPr id="4" name="Picture 3">
            <a:extLst>
              <a:ext uri="{FF2B5EF4-FFF2-40B4-BE49-F238E27FC236}">
                <a16:creationId xmlns:a16="http://schemas.microsoft.com/office/drawing/2014/main" id="{ADA28732-DF9C-EEDC-0CCA-BBF1D7EAD57E}"/>
              </a:ext>
            </a:extLst>
          </p:cNvPr>
          <p:cNvPicPr>
            <a:picLocks noChangeAspect="1"/>
          </p:cNvPicPr>
          <p:nvPr/>
        </p:nvPicPr>
        <p:blipFill>
          <a:blip r:embed="rId3"/>
          <a:stretch>
            <a:fillRect/>
          </a:stretch>
        </p:blipFill>
        <p:spPr>
          <a:xfrm>
            <a:off x="2797603" y="1284514"/>
            <a:ext cx="6310282" cy="4971738"/>
          </a:xfrm>
          <a:prstGeom prst="rect">
            <a:avLst/>
          </a:prstGeom>
        </p:spPr>
      </p:pic>
    </p:spTree>
    <p:extLst>
      <p:ext uri="{BB962C8B-B14F-4D97-AF65-F5344CB8AC3E}">
        <p14:creationId xmlns:p14="http://schemas.microsoft.com/office/powerpoint/2010/main" val="7759307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23B87-D5FE-8187-FF26-0138AE6DD28A}"/>
              </a:ext>
            </a:extLst>
          </p:cNvPr>
          <p:cNvSpPr>
            <a:spLocks noGrp="1"/>
          </p:cNvSpPr>
          <p:nvPr>
            <p:ph type="title"/>
          </p:nvPr>
        </p:nvSpPr>
        <p:spPr>
          <a:xfrm>
            <a:off x="7620000" y="603504"/>
            <a:ext cx="3906665" cy="735439"/>
          </a:xfrm>
        </p:spPr>
        <p:txBody>
          <a:bodyPr vert="horz" lIns="91440" tIns="45720" rIns="91440" bIns="45720" rtlCol="0" anchor="b">
            <a:normAutofit/>
          </a:bodyPr>
          <a:lstStyle/>
          <a:p>
            <a:r>
              <a:rPr lang="en-US" sz="2200" b="0" kern="1200" dirty="0">
                <a:latin typeface="Cambria" panose="02040503050406030204" pitchFamily="18" charset="0"/>
                <a:ea typeface="Cambria" panose="02040503050406030204" pitchFamily="18" charset="0"/>
              </a:rPr>
              <a:t>Common Misconfigurations in Multi-Cloud IAM Setups</a:t>
            </a:r>
          </a:p>
        </p:txBody>
      </p:sp>
      <p:sp>
        <p:nvSpPr>
          <p:cNvPr id="5" name="TextBox 4">
            <a:extLst>
              <a:ext uri="{FF2B5EF4-FFF2-40B4-BE49-F238E27FC236}">
                <a16:creationId xmlns:a16="http://schemas.microsoft.com/office/drawing/2014/main" id="{2698A802-2AF4-4BBE-82CA-3E96D33925E2}"/>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620000" y="1503970"/>
            <a:ext cx="4037293" cy="4750526"/>
          </a:xfrm>
          <a:prstGeom prst="rect">
            <a:avLst/>
          </a:prstGeom>
        </p:spPr>
        <p:txBody>
          <a:bodyPr>
            <a:noAutofit/>
          </a:bodyPr>
          <a:lstStyle/>
          <a:p>
            <a:pPr marL="0" indent="0">
              <a:lnSpc>
                <a:spcPct val="90000"/>
              </a:lnSpc>
              <a:spcBef>
                <a:spcPts val="2500"/>
              </a:spcBef>
              <a:spcAft>
                <a:spcPts val="600"/>
              </a:spcAft>
              <a:buFont typeface="Arial" panose="020B0604020202020204" pitchFamily="34" charset="0"/>
              <a:buNone/>
            </a:pPr>
            <a:r>
              <a:rPr lang="en-US" b="1" dirty="0">
                <a:latin typeface="Cambria" panose="02040503050406030204" pitchFamily="18" charset="0"/>
                <a:ea typeface="Cambria" panose="02040503050406030204" pitchFamily="18" charset="0"/>
              </a:rPr>
              <a:t>Overly Permissive Roles</a:t>
            </a:r>
          </a:p>
          <a:p>
            <a:pPr marL="0" lvl="1" indent="0" algn="just">
              <a:lnSpc>
                <a:spcPct val="90000"/>
              </a:lnSpc>
              <a:spcBef>
                <a:spcPts val="1000"/>
              </a:spcBef>
              <a:spcAft>
                <a:spcPts val="600"/>
              </a:spcAft>
              <a:buFont typeface="Arial" panose="020B0604020202020204" pitchFamily="34" charset="0"/>
              <a:buNone/>
            </a:pPr>
            <a:r>
              <a:rPr lang="en-US" dirty="0">
                <a:latin typeface="Cambria" panose="02040503050406030204" pitchFamily="18" charset="0"/>
                <a:ea typeface="Cambria" panose="02040503050406030204" pitchFamily="18" charset="0"/>
              </a:rPr>
              <a:t>Roles with excessive permissions increase the risk of unauthorized access and potential data breaches.</a:t>
            </a:r>
          </a:p>
          <a:p>
            <a:pPr marL="0" indent="0">
              <a:lnSpc>
                <a:spcPct val="90000"/>
              </a:lnSpc>
              <a:spcBef>
                <a:spcPts val="2500"/>
              </a:spcBef>
              <a:spcAft>
                <a:spcPts val="600"/>
              </a:spcAft>
              <a:buFont typeface="Arial" panose="020B0604020202020204" pitchFamily="34" charset="0"/>
              <a:buNone/>
            </a:pPr>
            <a:r>
              <a:rPr lang="en-US" b="1" dirty="0">
                <a:latin typeface="Cambria" panose="02040503050406030204" pitchFamily="18" charset="0"/>
                <a:ea typeface="Cambria" panose="02040503050406030204" pitchFamily="18" charset="0"/>
              </a:rPr>
              <a:t>Improper Trust Relationships</a:t>
            </a:r>
          </a:p>
          <a:p>
            <a:pPr marL="0" lvl="1" indent="0" algn="just">
              <a:lnSpc>
                <a:spcPct val="90000"/>
              </a:lnSpc>
              <a:spcBef>
                <a:spcPts val="1000"/>
              </a:spcBef>
              <a:spcAft>
                <a:spcPts val="600"/>
              </a:spcAft>
              <a:buFont typeface="Arial" panose="020B0604020202020204" pitchFamily="34" charset="0"/>
              <a:buNone/>
            </a:pPr>
            <a:r>
              <a:rPr lang="en-US" dirty="0">
                <a:latin typeface="Cambria" panose="02040503050406030204" pitchFamily="18" charset="0"/>
                <a:ea typeface="Cambria" panose="02040503050406030204" pitchFamily="18" charset="0"/>
              </a:rPr>
              <a:t>Incorrectly configured trust relationships can allow unintended entities to access sensitive cloud resources.</a:t>
            </a:r>
          </a:p>
          <a:p>
            <a:pPr marL="0" indent="0">
              <a:lnSpc>
                <a:spcPct val="90000"/>
              </a:lnSpc>
              <a:spcBef>
                <a:spcPts val="2500"/>
              </a:spcBef>
              <a:spcAft>
                <a:spcPts val="600"/>
              </a:spcAft>
              <a:buFont typeface="Arial" panose="020B0604020202020204" pitchFamily="34" charset="0"/>
              <a:buNone/>
            </a:pPr>
            <a:r>
              <a:rPr lang="en-US" b="1" dirty="0">
                <a:latin typeface="Cambria" panose="02040503050406030204" pitchFamily="18" charset="0"/>
                <a:ea typeface="Cambria" panose="02040503050406030204" pitchFamily="18" charset="0"/>
              </a:rPr>
              <a:t>Inconsistent Policy Management</a:t>
            </a:r>
          </a:p>
          <a:p>
            <a:pPr marL="0" lvl="1" indent="0" algn="just">
              <a:lnSpc>
                <a:spcPct val="90000"/>
              </a:lnSpc>
              <a:spcBef>
                <a:spcPts val="1000"/>
              </a:spcBef>
              <a:spcAft>
                <a:spcPts val="600"/>
              </a:spcAft>
              <a:buFont typeface="Arial" panose="020B0604020202020204" pitchFamily="34" charset="0"/>
              <a:buNone/>
            </a:pPr>
            <a:r>
              <a:rPr lang="en-US" dirty="0">
                <a:latin typeface="Cambria" panose="02040503050406030204" pitchFamily="18" charset="0"/>
                <a:ea typeface="Cambria" panose="02040503050406030204" pitchFamily="18" charset="0"/>
              </a:rPr>
              <a:t>Discrepancies in policies across clouds create gaps that attackers can exploit for unauthorized access.</a:t>
            </a:r>
          </a:p>
        </p:txBody>
      </p:sp>
      <p:pic>
        <p:nvPicPr>
          <p:cNvPr id="8" name="Picture Placeholder 7" descr="A lock on a circuit board&#10;&#10;AI-generated content may be incorrect.">
            <a:extLst>
              <a:ext uri="{FF2B5EF4-FFF2-40B4-BE49-F238E27FC236}">
                <a16:creationId xmlns:a16="http://schemas.microsoft.com/office/drawing/2014/main" id="{FA309765-1048-80E0-02EC-4280A02DCD29}"/>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4133" r="24133"/>
          <a:stretch>
            <a:fillRect/>
          </a:stretch>
        </p:blipFill>
        <p:spPr>
          <a:xfrm>
            <a:off x="469392" y="498021"/>
            <a:ext cx="6845808" cy="5861957"/>
          </a:xfrm>
        </p:spPr>
      </p:pic>
    </p:spTree>
    <p:extLst>
      <p:ext uri="{BB962C8B-B14F-4D97-AF65-F5344CB8AC3E}">
        <p14:creationId xmlns:p14="http://schemas.microsoft.com/office/powerpoint/2010/main" val="1688316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rgbClr val="441D6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40750-2230-BBEA-0B78-4CEA20BBB76E}"/>
              </a:ext>
            </a:extLst>
          </p:cNvPr>
          <p:cNvSpPr>
            <a:spLocks noGrp="1"/>
          </p:cNvSpPr>
          <p:nvPr>
            <p:ph type="title"/>
          </p:nvPr>
        </p:nvSpPr>
        <p:spPr>
          <a:xfrm>
            <a:off x="557783" y="2907520"/>
            <a:ext cx="11076433" cy="1042960"/>
          </a:xfrm>
        </p:spPr>
        <p:txBody>
          <a:bodyPr anchor="b">
            <a:normAutofit/>
          </a:bodyPr>
          <a:lstStyle/>
          <a:p>
            <a:pPr algn="ctr"/>
            <a:r>
              <a:rPr lang="en-US" sz="6000" dirty="0">
                <a:latin typeface="Cambria" panose="02040503050406030204" pitchFamily="18" charset="0"/>
                <a:ea typeface="Cambria" panose="02040503050406030204" pitchFamily="18" charset="0"/>
              </a:rPr>
              <a:t>Cloud-Red-Labs</a:t>
            </a:r>
          </a:p>
        </p:txBody>
      </p:sp>
    </p:spTree>
    <p:extLst>
      <p:ext uri="{BB962C8B-B14F-4D97-AF65-F5344CB8AC3E}">
        <p14:creationId xmlns:p14="http://schemas.microsoft.com/office/powerpoint/2010/main" val="3539474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DE1B6-7D69-F89F-4500-A86728443DCE}"/>
              </a:ext>
            </a:extLst>
          </p:cNvPr>
          <p:cNvSpPr>
            <a:spLocks noGrp="1"/>
          </p:cNvSpPr>
          <p:nvPr>
            <p:ph type="title"/>
          </p:nvPr>
        </p:nvSpPr>
        <p:spPr>
          <a:xfrm>
            <a:off x="429768" y="576072"/>
            <a:ext cx="11045952" cy="981891"/>
          </a:xfrm>
        </p:spPr>
        <p:txBody>
          <a:bodyPr anchor="t">
            <a:normAutofit/>
          </a:bodyPr>
          <a:lstStyle/>
          <a:p>
            <a:r>
              <a:rPr lang="en-US" sz="4800" dirty="0">
                <a:latin typeface="Cambria" panose="02040503050406030204" pitchFamily="18" charset="0"/>
                <a:ea typeface="Cambria" panose="02040503050406030204" pitchFamily="18" charset="0"/>
              </a:rPr>
              <a:t>Cloud Red Teaming Agenda</a:t>
            </a:r>
          </a:p>
        </p:txBody>
      </p:sp>
      <p:sp>
        <p:nvSpPr>
          <p:cNvPr id="3" name="Content Placeholder 2">
            <a:extLst>
              <a:ext uri="{FF2B5EF4-FFF2-40B4-BE49-F238E27FC236}">
                <a16:creationId xmlns:a16="http://schemas.microsoft.com/office/drawing/2014/main" id="{D6303BD6-82E9-0A4A-CB2C-7E832AB08F69}"/>
              </a:ext>
            </a:extLst>
          </p:cNvPr>
          <p:cNvSpPr>
            <a:spLocks noGrp="1"/>
          </p:cNvSpPr>
          <p:nvPr>
            <p:ph sz="quarter" idx="13"/>
            <p:extLst>
              <p:ext uri="{E7BDC344-281C-4309-B0C6-D0EE65EED2A8}">
                <p202:designPr xmlns:p202="http://schemas.microsoft.com/office/powerpoint/2020/02/main">
                  <p202:designTagLst>
                    <p202:designTag name="ARCH:1:CLS" val="BulletedText"/>
                  </p202:designTagLst>
                </p202:designPr>
              </p:ext>
            </p:extLst>
          </p:nvPr>
        </p:nvSpPr>
        <p:spPr>
          <a:xfrm>
            <a:off x="749807" y="1835332"/>
            <a:ext cx="9820222" cy="3858768"/>
          </a:xfrm>
        </p:spPr>
        <p:txBody>
          <a:bodyPr>
            <a:normAutofit/>
          </a:bodyPr>
          <a:lstStyle/>
          <a:p>
            <a:pPr>
              <a:lnSpc>
                <a:spcPct val="110000"/>
              </a:lnSpc>
              <a:buFont typeface="Arial" panose="020B0604020202020204" pitchFamily="34" charset="0"/>
              <a:buChar char="•"/>
            </a:pPr>
            <a:r>
              <a:rPr lang="en-US" dirty="0">
                <a:latin typeface="Cambria" panose="02040503050406030204" pitchFamily="18" charset="0"/>
                <a:ea typeface="Cambria" panose="02040503050406030204" pitchFamily="18" charset="0"/>
              </a:rPr>
              <a:t>Cloud 101 </a:t>
            </a:r>
          </a:p>
          <a:p>
            <a:pPr>
              <a:lnSpc>
                <a:spcPct val="110000"/>
              </a:lnSpc>
              <a:buFont typeface="Arial" panose="020B0604020202020204" pitchFamily="34" charset="0"/>
              <a:buChar char="•"/>
            </a:pPr>
            <a:r>
              <a:rPr lang="en-US" dirty="0">
                <a:latin typeface="Cambria" panose="02040503050406030204" pitchFamily="18" charset="0"/>
                <a:ea typeface="Cambria" panose="02040503050406030204" pitchFamily="18" charset="0"/>
              </a:rPr>
              <a:t>Red Teaming 101</a:t>
            </a:r>
          </a:p>
          <a:p>
            <a:pPr>
              <a:lnSpc>
                <a:spcPct val="110000"/>
              </a:lnSpc>
              <a:buFont typeface="Arial" panose="020B0604020202020204" pitchFamily="34" charset="0"/>
              <a:buChar char="•"/>
            </a:pPr>
            <a:r>
              <a:rPr lang="en-US" dirty="0">
                <a:latin typeface="Cambria" panose="02040503050406030204" pitchFamily="18" charset="0"/>
                <a:ea typeface="Cambria" panose="02040503050406030204" pitchFamily="18" charset="0"/>
              </a:rPr>
              <a:t>IAM Concepts</a:t>
            </a:r>
          </a:p>
          <a:p>
            <a:pPr>
              <a:lnSpc>
                <a:spcPct val="110000"/>
              </a:lnSpc>
              <a:buFont typeface="Arial" panose="020B0604020202020204" pitchFamily="34" charset="0"/>
              <a:buChar char="•"/>
            </a:pPr>
            <a:r>
              <a:rPr lang="en-US" dirty="0">
                <a:latin typeface="Cambria" panose="02040503050406030204" pitchFamily="18" charset="0"/>
                <a:ea typeface="Cambria" panose="02040503050406030204" pitchFamily="18" charset="0"/>
              </a:rPr>
              <a:t>Cloud-Red-Labs Overview and Lab Safety. </a:t>
            </a:r>
          </a:p>
          <a:p>
            <a:pPr>
              <a:lnSpc>
                <a:spcPct val="110000"/>
              </a:lnSpc>
              <a:buFont typeface="Arial" panose="020B0604020202020204" pitchFamily="34" charset="0"/>
              <a:buChar char="•"/>
            </a:pPr>
            <a:r>
              <a:rPr lang="en-US" dirty="0">
                <a:latin typeface="Cambria" panose="02040503050406030204" pitchFamily="18" charset="0"/>
                <a:ea typeface="Cambria" panose="02040503050406030204" pitchFamily="18" charset="0"/>
              </a:rPr>
              <a:t>Azure Attack Flow and Practical Demonstrations</a:t>
            </a:r>
          </a:p>
          <a:p>
            <a:pPr>
              <a:lnSpc>
                <a:spcPct val="110000"/>
              </a:lnSpc>
              <a:buFont typeface="Arial" panose="020B0604020202020204" pitchFamily="34" charset="0"/>
              <a:buChar char="•"/>
            </a:pPr>
            <a:r>
              <a:rPr lang="en-US" dirty="0">
                <a:latin typeface="Cambria" panose="02040503050406030204" pitchFamily="18" charset="0"/>
                <a:ea typeface="Cambria" panose="02040503050406030204" pitchFamily="18" charset="0"/>
              </a:rPr>
              <a:t>AWS Attack Flow and Hands-On Demonstrations</a:t>
            </a:r>
          </a:p>
          <a:p>
            <a:pPr>
              <a:lnSpc>
                <a:spcPct val="110000"/>
              </a:lnSpc>
              <a:buFont typeface="Arial" panose="020B0604020202020204" pitchFamily="34" charset="0"/>
              <a:buChar char="•"/>
            </a:pPr>
            <a:r>
              <a:rPr lang="en-US" dirty="0">
                <a:latin typeface="Cambria" panose="02040503050406030204" pitchFamily="18" charset="0"/>
                <a:ea typeface="Cambria" panose="02040503050406030204" pitchFamily="18" charset="0"/>
              </a:rPr>
              <a:t>Detection and Mitigation Strategies</a:t>
            </a:r>
          </a:p>
          <a:p>
            <a:pPr>
              <a:lnSpc>
                <a:spcPct val="110000"/>
              </a:lnSpc>
              <a:buFont typeface="Arial" panose="020B0604020202020204" pitchFamily="34" charset="0"/>
              <a:buChar char="•"/>
            </a:pPr>
            <a:r>
              <a:rPr lang="en-US" dirty="0">
                <a:latin typeface="Cambria" panose="02040503050406030204" pitchFamily="18" charset="0"/>
                <a:ea typeface="Cambria" panose="02040503050406030204" pitchFamily="18" charset="0"/>
              </a:rPr>
              <a:t>Q&amp;A Preparation</a:t>
            </a:r>
          </a:p>
        </p:txBody>
      </p:sp>
    </p:spTree>
    <p:extLst>
      <p:ext uri="{BB962C8B-B14F-4D97-AF65-F5344CB8AC3E}">
        <p14:creationId xmlns:p14="http://schemas.microsoft.com/office/powerpoint/2010/main" val="30016445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793434-1DB5-F2A7-B524-ABE1E829AE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382E37-3FE9-9127-942B-1E3360506B6D}"/>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Cloud Red Labs</a:t>
            </a:r>
          </a:p>
        </p:txBody>
      </p:sp>
      <p:pic>
        <p:nvPicPr>
          <p:cNvPr id="2050" name="Picture 2" descr="logo">
            <a:extLst>
              <a:ext uri="{FF2B5EF4-FFF2-40B4-BE49-F238E27FC236}">
                <a16:creationId xmlns:a16="http://schemas.microsoft.com/office/drawing/2014/main" id="{2EEFBF84-65BE-2393-256A-9BB3BDE3D5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1222" y="1426029"/>
            <a:ext cx="6467475" cy="47148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29118310-6FA0-0159-AE0F-5D4ECDA97F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83210" y="1426028"/>
            <a:ext cx="4714876" cy="4714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5753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C3FC37-DACE-C356-AF29-A00C4F5BB8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03F6D9-DF65-43B4-7A45-0B51EE097E2E}"/>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Pre-Requisites</a:t>
            </a:r>
          </a:p>
        </p:txBody>
      </p:sp>
      <p:sp>
        <p:nvSpPr>
          <p:cNvPr id="3" name="Content Placeholder 2">
            <a:extLst>
              <a:ext uri="{FF2B5EF4-FFF2-40B4-BE49-F238E27FC236}">
                <a16:creationId xmlns:a16="http://schemas.microsoft.com/office/drawing/2014/main" id="{DAA50D7C-03E5-680B-1004-5ED78CD74E5B}"/>
              </a:ext>
            </a:extLst>
          </p:cNvPr>
          <p:cNvSpPr>
            <a:spLocks noGrp="1"/>
          </p:cNvSpPr>
          <p:nvPr>
            <p:ph sz="quarter" idx="13"/>
          </p:nvPr>
        </p:nvSpPr>
        <p:spPr>
          <a:xfrm>
            <a:off x="816428" y="1447800"/>
            <a:ext cx="10537371" cy="4561113"/>
          </a:xfrm>
        </p:spPr>
        <p:txBody>
          <a:bodyPr>
            <a:noAutofit/>
          </a:bodyPr>
          <a:lstStyle/>
          <a:p>
            <a:pPr marL="0" indent="0">
              <a:buNone/>
            </a:pPr>
            <a:r>
              <a:rPr lang="en-US" dirty="0">
                <a:latin typeface="Cambria" panose="02040503050406030204" pitchFamily="18" charset="0"/>
                <a:ea typeface="Cambria" panose="02040503050406030204" pitchFamily="18" charset="0"/>
              </a:rPr>
              <a:t>AWS CLI</a:t>
            </a:r>
          </a:p>
          <a:p>
            <a:pPr marL="0" indent="0">
              <a:buNone/>
            </a:pPr>
            <a:r>
              <a:rPr lang="en-US" dirty="0">
                <a:latin typeface="Cambria" panose="02040503050406030204" pitchFamily="18" charset="0"/>
                <a:ea typeface="Cambria" panose="02040503050406030204" pitchFamily="18" charset="0"/>
              </a:rPr>
              <a:t>AZ CLI</a:t>
            </a:r>
          </a:p>
          <a:p>
            <a:pPr marL="0" indent="0">
              <a:buNone/>
            </a:pPr>
            <a:r>
              <a:rPr lang="en-US" dirty="0">
                <a:latin typeface="Cambria" panose="02040503050406030204" pitchFamily="18" charset="0"/>
                <a:ea typeface="Cambria" panose="02040503050406030204" pitchFamily="18" charset="0"/>
              </a:rPr>
              <a:t>Powershell</a:t>
            </a:r>
          </a:p>
          <a:p>
            <a:pPr marL="0" indent="0">
              <a:buNone/>
            </a:pPr>
            <a:r>
              <a:rPr lang="en-US" dirty="0">
                <a:latin typeface="Cambria" panose="02040503050406030204" pitchFamily="18" charset="0"/>
                <a:ea typeface="Cambria" panose="02040503050406030204" pitchFamily="18" charset="0"/>
              </a:rPr>
              <a:t>Defcon Wi-Fi/Backup Hotspot</a:t>
            </a:r>
          </a:p>
          <a:p>
            <a:pPr marL="0" indent="0">
              <a:buNone/>
            </a:pPr>
            <a:r>
              <a:rPr lang="en-US" dirty="0">
                <a:latin typeface="Cambria" panose="02040503050406030204" pitchFamily="18" charset="0"/>
                <a:ea typeface="Cambria" panose="02040503050406030204" pitchFamily="18" charset="0"/>
              </a:rPr>
              <a:t>A Web Browser</a:t>
            </a:r>
          </a:p>
        </p:txBody>
      </p:sp>
    </p:spTree>
    <p:extLst>
      <p:ext uri="{BB962C8B-B14F-4D97-AF65-F5344CB8AC3E}">
        <p14:creationId xmlns:p14="http://schemas.microsoft.com/office/powerpoint/2010/main" val="24791857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E497A4-65FE-F529-DCAF-AFF188321D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B75AC4-E5E0-CABB-B40A-DAAA5A19CCE2}"/>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Reference Document</a:t>
            </a:r>
          </a:p>
        </p:txBody>
      </p:sp>
      <p:sp>
        <p:nvSpPr>
          <p:cNvPr id="3" name="TextBox 2">
            <a:extLst>
              <a:ext uri="{FF2B5EF4-FFF2-40B4-BE49-F238E27FC236}">
                <a16:creationId xmlns:a16="http://schemas.microsoft.com/office/drawing/2014/main" id="{8DE956EA-0391-E94B-3E2B-49D65B304B15}"/>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a:bodyPr>
          <a:lstStyle/>
          <a:p>
            <a:pPr algn="ctr">
              <a:lnSpc>
                <a:spcPct val="90000"/>
              </a:lnSpc>
              <a:spcBef>
                <a:spcPts val="2500"/>
              </a:spcBef>
              <a:spcAft>
                <a:spcPts val="600"/>
              </a:spcAft>
            </a:pPr>
            <a:r>
              <a:rPr lang="en-US" dirty="0">
                <a:latin typeface="Cambria" panose="02040503050406030204" pitchFamily="18" charset="0"/>
                <a:ea typeface="Cambria" panose="02040503050406030204" pitchFamily="18" charset="0"/>
              </a:rPr>
              <a:t>Please scan the below to access the application details or navigate to </a:t>
            </a:r>
            <a:r>
              <a:rPr lang="en-US" dirty="0">
                <a:latin typeface="Cambria" panose="02040503050406030204" pitchFamily="18" charset="0"/>
                <a:ea typeface="Cambria" panose="02040503050406030204" pitchFamily="18" charset="0"/>
                <a:hlinkClick r:id="rId3"/>
              </a:rPr>
              <a:t>https://shorturl.fm/rn36C</a:t>
            </a:r>
            <a:endParaRPr lang="en-US" dirty="0">
              <a:latin typeface="Cambria" panose="02040503050406030204" pitchFamily="18" charset="0"/>
              <a:ea typeface="Cambria" panose="02040503050406030204" pitchFamily="18" charset="0"/>
            </a:endParaRPr>
          </a:p>
        </p:txBody>
      </p:sp>
      <p:pic>
        <p:nvPicPr>
          <p:cNvPr id="3076" name="Picture 4">
            <a:extLst>
              <a:ext uri="{FF2B5EF4-FFF2-40B4-BE49-F238E27FC236}">
                <a16:creationId xmlns:a16="http://schemas.microsoft.com/office/drawing/2014/main" id="{979AC7F9-437C-F31B-EFFF-E723ED86271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095" t="7866" r="8095" b="7866"/>
          <a:stretch>
            <a:fillRect/>
          </a:stretch>
        </p:blipFill>
        <p:spPr bwMode="auto">
          <a:xfrm>
            <a:off x="3811166" y="1851925"/>
            <a:ext cx="4569667" cy="4594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43593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bg>
      <p:bgPr>
        <a:solidFill>
          <a:srgbClr val="441D6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3D3B7-4769-458F-97C4-F086DD700EE3}"/>
              </a:ext>
            </a:extLst>
          </p:cNvPr>
          <p:cNvSpPr>
            <a:spLocks noGrp="1"/>
          </p:cNvSpPr>
          <p:nvPr>
            <p:ph type="title"/>
          </p:nvPr>
        </p:nvSpPr>
        <p:spPr>
          <a:xfrm>
            <a:off x="753727" y="2912636"/>
            <a:ext cx="10684546" cy="1032727"/>
          </a:xfrm>
        </p:spPr>
        <p:txBody>
          <a:bodyPr anchor="b">
            <a:normAutofit/>
          </a:bodyPr>
          <a:lstStyle/>
          <a:p>
            <a:pPr algn="ctr"/>
            <a:r>
              <a:rPr lang="en-US" sz="6000" dirty="0">
                <a:latin typeface="Cambria" panose="02040503050406030204" pitchFamily="18" charset="0"/>
                <a:ea typeface="Cambria" panose="02040503050406030204" pitchFamily="18" charset="0"/>
              </a:rPr>
              <a:t>Azure Attack Path</a:t>
            </a:r>
          </a:p>
        </p:txBody>
      </p:sp>
    </p:spTree>
    <p:extLst>
      <p:ext uri="{BB962C8B-B14F-4D97-AF65-F5344CB8AC3E}">
        <p14:creationId xmlns:p14="http://schemas.microsoft.com/office/powerpoint/2010/main" val="13976505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1B9D7-8787-977C-1515-0379E66B4D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084608-4F4D-2ED2-90D6-6AD2D56EE453}"/>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Initial Access</a:t>
            </a:r>
          </a:p>
        </p:txBody>
      </p:sp>
      <p:sp>
        <p:nvSpPr>
          <p:cNvPr id="3" name="TextBox 2">
            <a:extLst>
              <a:ext uri="{FF2B5EF4-FFF2-40B4-BE49-F238E27FC236}">
                <a16:creationId xmlns:a16="http://schemas.microsoft.com/office/drawing/2014/main" id="{11666076-E033-73FD-F771-E5DB0B94ED36}"/>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a:bodyPr>
          <a:lstStyle/>
          <a:p>
            <a:pPr marL="342900" indent="-342900">
              <a:lnSpc>
                <a:spcPct val="90000"/>
              </a:lnSpc>
              <a:spcBef>
                <a:spcPts val="2500"/>
              </a:spcBef>
              <a:spcAft>
                <a:spcPts val="600"/>
              </a:spcAft>
              <a:buFont typeface="Arial" panose="020B0604020202020204" pitchFamily="34" charset="0"/>
              <a:buAutoNum type="arabicPeriod"/>
            </a:pPr>
            <a:r>
              <a:rPr lang="en-US" sz="2000" dirty="0">
                <a:latin typeface="Cambria" panose="02040503050406030204" pitchFamily="18" charset="0"/>
                <a:ea typeface="Cambria" panose="02040503050406030204" pitchFamily="18" charset="0"/>
              </a:rPr>
              <a:t>Phishing for Users in the Tenant.</a:t>
            </a:r>
          </a:p>
          <a:p>
            <a:pPr marL="342900" indent="-342900">
              <a:lnSpc>
                <a:spcPct val="90000"/>
              </a:lnSpc>
              <a:spcBef>
                <a:spcPts val="2500"/>
              </a:spcBef>
              <a:spcAft>
                <a:spcPts val="600"/>
              </a:spcAft>
              <a:buFont typeface="Arial" panose="020B0604020202020204" pitchFamily="34" charset="0"/>
              <a:buAutoNum type="arabicPeriod"/>
            </a:pPr>
            <a:r>
              <a:rPr lang="en-US" sz="2000" dirty="0">
                <a:latin typeface="Cambria" panose="02040503050406030204" pitchFamily="18" charset="0"/>
                <a:ea typeface="Cambria" panose="02040503050406030204" pitchFamily="18" charset="0"/>
              </a:rPr>
              <a:t>Exposed secrets.</a:t>
            </a:r>
          </a:p>
          <a:p>
            <a:pPr marL="342900" indent="-342900">
              <a:lnSpc>
                <a:spcPct val="90000"/>
              </a:lnSpc>
              <a:spcBef>
                <a:spcPts val="2500"/>
              </a:spcBef>
              <a:spcAft>
                <a:spcPts val="600"/>
              </a:spcAft>
              <a:buFont typeface="Arial" panose="020B0604020202020204" pitchFamily="34" charset="0"/>
              <a:buAutoNum type="arabicPeriod"/>
            </a:pPr>
            <a:r>
              <a:rPr lang="en-US" sz="2000" dirty="0">
                <a:latin typeface="Cambria" panose="02040503050406030204" pitchFamily="18" charset="0"/>
                <a:ea typeface="Cambria" panose="02040503050406030204" pitchFamily="18" charset="0"/>
              </a:rPr>
              <a:t>Remote Code Execution by exploitation of Public Facing Infrastructure. </a:t>
            </a:r>
          </a:p>
          <a:p>
            <a:pPr>
              <a:lnSpc>
                <a:spcPct val="90000"/>
              </a:lnSpc>
              <a:spcBef>
                <a:spcPts val="2500"/>
              </a:spcBef>
              <a:spcAft>
                <a:spcPts val="600"/>
              </a:spcAft>
            </a:pPr>
            <a:r>
              <a:rPr lang="en-US" sz="2000" i="1" dirty="0">
                <a:latin typeface="Cambria" panose="02040503050406030204" pitchFamily="18" charset="0"/>
                <a:ea typeface="Cambria" panose="02040503050406030204" pitchFamily="18" charset="0"/>
              </a:rPr>
              <a:t>N.B: In this case we will exploit SSTI on an application.</a:t>
            </a:r>
          </a:p>
        </p:txBody>
      </p:sp>
    </p:spTree>
    <p:extLst>
      <p:ext uri="{BB962C8B-B14F-4D97-AF65-F5344CB8AC3E}">
        <p14:creationId xmlns:p14="http://schemas.microsoft.com/office/powerpoint/2010/main" val="36346655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420D18B-2B03-2070-9810-2E1AC522DEFD}"/>
              </a:ext>
            </a:extLst>
          </p:cNvPr>
          <p:cNvPicPr>
            <a:picLocks noChangeAspect="1"/>
          </p:cNvPicPr>
          <p:nvPr/>
        </p:nvPicPr>
        <p:blipFill>
          <a:blip r:embed="rId2"/>
          <a:stretch>
            <a:fillRect/>
          </a:stretch>
        </p:blipFill>
        <p:spPr>
          <a:xfrm>
            <a:off x="2204357" y="1144555"/>
            <a:ext cx="7783286" cy="4568890"/>
          </a:xfrm>
          <a:prstGeom prst="rect">
            <a:avLst/>
          </a:prstGeom>
        </p:spPr>
      </p:pic>
    </p:spTree>
    <p:extLst>
      <p:ext uri="{BB962C8B-B14F-4D97-AF65-F5344CB8AC3E}">
        <p14:creationId xmlns:p14="http://schemas.microsoft.com/office/powerpoint/2010/main" val="23072453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AE2DF4-C349-E6D8-7B4C-7213D48E2C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8B9E4D-646E-0470-B930-2337DD747F42}"/>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Internal Recon</a:t>
            </a:r>
          </a:p>
        </p:txBody>
      </p:sp>
      <p:sp>
        <p:nvSpPr>
          <p:cNvPr id="3" name="TextBox 2">
            <a:extLst>
              <a:ext uri="{FF2B5EF4-FFF2-40B4-BE49-F238E27FC236}">
                <a16:creationId xmlns:a16="http://schemas.microsoft.com/office/drawing/2014/main" id="{8B773D4E-E1B3-FE9F-634A-A6DB612582E0}"/>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a:bodyPr>
          <a:lstStyle/>
          <a:p>
            <a:pPr marL="457200" indent="-457200">
              <a:lnSpc>
                <a:spcPct val="90000"/>
              </a:lnSpc>
              <a:spcBef>
                <a:spcPts val="2500"/>
              </a:spcBef>
              <a:spcAft>
                <a:spcPts val="600"/>
              </a:spcAft>
              <a:buAutoNum type="arabicPeriod"/>
            </a:pPr>
            <a:r>
              <a:rPr lang="en-US" sz="2000" dirty="0">
                <a:latin typeface="Cambria" panose="02040503050406030204" pitchFamily="18" charset="0"/>
                <a:ea typeface="Cambria" panose="02040503050406030204" pitchFamily="18" charset="0"/>
              </a:rPr>
              <a:t>Using the Managed Identity token, we can try to enumerate for resources under our given subscription.</a:t>
            </a:r>
          </a:p>
          <a:p>
            <a:pPr marL="457200" indent="-457200">
              <a:lnSpc>
                <a:spcPct val="90000"/>
              </a:lnSpc>
              <a:spcBef>
                <a:spcPts val="2500"/>
              </a:spcBef>
              <a:spcAft>
                <a:spcPts val="600"/>
              </a:spcAft>
              <a:buAutoNum type="arabicPeriod"/>
            </a:pPr>
            <a:r>
              <a:rPr lang="en-US" sz="2000" dirty="0">
                <a:latin typeface="Cambria" panose="02040503050406030204" pitchFamily="18" charset="0"/>
                <a:ea typeface="Cambria" panose="02040503050406030204" pitchFamily="18" charset="0"/>
              </a:rPr>
              <a:t>Look around for common services like Compute, Secret Management and Storage services.</a:t>
            </a:r>
          </a:p>
        </p:txBody>
      </p:sp>
    </p:spTree>
    <p:extLst>
      <p:ext uri="{BB962C8B-B14F-4D97-AF65-F5344CB8AC3E}">
        <p14:creationId xmlns:p14="http://schemas.microsoft.com/office/powerpoint/2010/main" val="25895737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04A25A-C2C7-2373-913E-024033279D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1D9D24-6E3C-7EF4-B2F2-FAC0B9DD54C3}"/>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Lateral Movement</a:t>
            </a:r>
          </a:p>
        </p:txBody>
      </p:sp>
      <p:sp>
        <p:nvSpPr>
          <p:cNvPr id="3" name="TextBox 2">
            <a:extLst>
              <a:ext uri="{FF2B5EF4-FFF2-40B4-BE49-F238E27FC236}">
                <a16:creationId xmlns:a16="http://schemas.microsoft.com/office/drawing/2014/main" id="{37970902-B6E0-09F0-C9FD-871A1B4DAD05}"/>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a:bodyPr>
          <a:lstStyle/>
          <a:p>
            <a:pPr marL="457200" indent="-457200">
              <a:lnSpc>
                <a:spcPct val="90000"/>
              </a:lnSpc>
              <a:spcBef>
                <a:spcPts val="2500"/>
              </a:spcBef>
              <a:spcAft>
                <a:spcPts val="600"/>
              </a:spcAft>
              <a:buAutoNum type="arabicPeriod"/>
            </a:pPr>
            <a:r>
              <a:rPr lang="en-US" sz="2000" dirty="0">
                <a:latin typeface="Cambria" panose="02040503050406030204" pitchFamily="18" charset="0"/>
                <a:ea typeface="Cambria" panose="02040503050406030204" pitchFamily="18" charset="0"/>
              </a:rPr>
              <a:t>Using the SSTI, and the correct resource get the Key Vault token.</a:t>
            </a:r>
          </a:p>
          <a:p>
            <a:pPr marL="457200" indent="-457200">
              <a:lnSpc>
                <a:spcPct val="90000"/>
              </a:lnSpc>
              <a:spcBef>
                <a:spcPts val="2500"/>
              </a:spcBef>
              <a:spcAft>
                <a:spcPts val="600"/>
              </a:spcAft>
              <a:buAutoNum type="arabicPeriod"/>
            </a:pPr>
            <a:r>
              <a:rPr lang="en-US" sz="2000" dirty="0">
                <a:latin typeface="Cambria" panose="02040503050406030204" pitchFamily="18" charset="0"/>
                <a:ea typeface="Cambria" panose="02040503050406030204" pitchFamily="18" charset="0"/>
              </a:rPr>
              <a:t>Using the Key Vault token try to fetch sensitive data from the Key Vault.</a:t>
            </a:r>
          </a:p>
        </p:txBody>
      </p:sp>
    </p:spTree>
    <p:extLst>
      <p:ext uri="{BB962C8B-B14F-4D97-AF65-F5344CB8AC3E}">
        <p14:creationId xmlns:p14="http://schemas.microsoft.com/office/powerpoint/2010/main" val="2729068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C2BD5A-4259-07BB-C062-B59BE5E674FB}"/>
            </a:ext>
          </a:extLst>
        </p:cNvPr>
        <p:cNvGrpSpPr/>
        <p:nvPr/>
      </p:nvGrpSpPr>
      <p:grpSpPr>
        <a:xfrm>
          <a:off x="0" y="0"/>
          <a:ext cx="0" cy="0"/>
          <a:chOff x="0" y="0"/>
          <a:chExt cx="0" cy="0"/>
        </a:xfrm>
      </p:grpSpPr>
      <p:pic>
        <p:nvPicPr>
          <p:cNvPr id="1026" name="Picture 2" descr="Azure Attack Path">
            <a:extLst>
              <a:ext uri="{FF2B5EF4-FFF2-40B4-BE49-F238E27FC236}">
                <a16:creationId xmlns:a16="http://schemas.microsoft.com/office/drawing/2014/main" id="{6729108F-0406-1FAA-3AAE-C0039953F23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6667" b="50000"/>
          <a:stretch>
            <a:fillRect/>
          </a:stretch>
        </p:blipFill>
        <p:spPr bwMode="auto">
          <a:xfrm>
            <a:off x="1345515" y="1022267"/>
            <a:ext cx="9500970" cy="48134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11986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6D0E6E-E0DB-D37D-D030-7AB08873D7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43A1A8-888C-CAAE-FD30-D15092C65218}"/>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Data Exfiltration</a:t>
            </a:r>
          </a:p>
        </p:txBody>
      </p:sp>
      <p:sp>
        <p:nvSpPr>
          <p:cNvPr id="3" name="TextBox 2">
            <a:extLst>
              <a:ext uri="{FF2B5EF4-FFF2-40B4-BE49-F238E27FC236}">
                <a16:creationId xmlns:a16="http://schemas.microsoft.com/office/drawing/2014/main" id="{D0CE2163-F6D4-A05F-7990-36651CC972F0}"/>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a:bodyPr>
          <a:lstStyle/>
          <a:p>
            <a:pPr marL="457200" indent="-457200">
              <a:lnSpc>
                <a:spcPct val="90000"/>
              </a:lnSpc>
              <a:spcBef>
                <a:spcPts val="2500"/>
              </a:spcBef>
              <a:spcAft>
                <a:spcPts val="600"/>
              </a:spcAft>
              <a:buAutoNum type="arabicPeriod"/>
            </a:pPr>
            <a:r>
              <a:rPr lang="en-US" sz="2000" dirty="0">
                <a:latin typeface="Cambria" panose="02040503050406030204" pitchFamily="18" charset="0"/>
                <a:ea typeface="Cambria" panose="02040503050406030204" pitchFamily="18" charset="0"/>
              </a:rPr>
              <a:t>Using the SAS URL recovered from the Key Vault try to enumerate for other sensitive files.</a:t>
            </a:r>
          </a:p>
          <a:p>
            <a:pPr marL="457200" indent="-457200">
              <a:lnSpc>
                <a:spcPct val="90000"/>
              </a:lnSpc>
              <a:spcBef>
                <a:spcPts val="2500"/>
              </a:spcBef>
              <a:spcAft>
                <a:spcPts val="600"/>
              </a:spcAft>
              <a:buAutoNum type="arabicPeriod"/>
            </a:pPr>
            <a:r>
              <a:rPr lang="en-US" sz="2000" dirty="0">
                <a:latin typeface="Cambria" panose="02040503050406030204" pitchFamily="18" charset="0"/>
                <a:ea typeface="Cambria" panose="02040503050406030204" pitchFamily="18" charset="0"/>
              </a:rPr>
              <a:t>Using the files try to gain persistence backdoor to the environment.</a:t>
            </a:r>
          </a:p>
        </p:txBody>
      </p:sp>
    </p:spTree>
    <p:extLst>
      <p:ext uri="{BB962C8B-B14F-4D97-AF65-F5344CB8AC3E}">
        <p14:creationId xmlns:p14="http://schemas.microsoft.com/office/powerpoint/2010/main" val="381104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1A983B-8CBF-7BA0-8599-35F4A7CA22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E21C4C-4BDE-2D74-0605-7842E024019D}"/>
              </a:ext>
            </a:extLst>
          </p:cNvPr>
          <p:cNvSpPr>
            <a:spLocks noGrp="1"/>
          </p:cNvSpPr>
          <p:nvPr>
            <p:ph type="title"/>
          </p:nvPr>
        </p:nvSpPr>
        <p:spPr>
          <a:xfrm>
            <a:off x="429768" y="576072"/>
            <a:ext cx="11045952" cy="981891"/>
          </a:xfrm>
        </p:spPr>
        <p:txBody>
          <a:bodyPr anchor="t">
            <a:normAutofit/>
          </a:bodyPr>
          <a:lstStyle/>
          <a:p>
            <a:r>
              <a:rPr lang="en-US" sz="4800" dirty="0">
                <a:latin typeface="Cambria" panose="02040503050406030204" pitchFamily="18" charset="0"/>
                <a:ea typeface="Cambria" panose="02040503050406030204" pitchFamily="18" charset="0"/>
              </a:rPr>
              <a:t># aws sts get-caller-identity</a:t>
            </a:r>
          </a:p>
        </p:txBody>
      </p:sp>
      <p:sp>
        <p:nvSpPr>
          <p:cNvPr id="3" name="Content Placeholder 2">
            <a:extLst>
              <a:ext uri="{FF2B5EF4-FFF2-40B4-BE49-F238E27FC236}">
                <a16:creationId xmlns:a16="http://schemas.microsoft.com/office/drawing/2014/main" id="{3C0EC053-7140-C8A5-0B0C-7EA396088EAB}"/>
              </a:ext>
            </a:extLst>
          </p:cNvPr>
          <p:cNvSpPr>
            <a:spLocks noGrp="1"/>
          </p:cNvSpPr>
          <p:nvPr>
            <p:ph sz="quarter" idx="13"/>
            <p:extLst>
              <p:ext uri="{E7BDC344-281C-4309-B0C6-D0EE65EED2A8}">
                <p202:designPr xmlns:p202="http://schemas.microsoft.com/office/powerpoint/2020/02/main">
                  <p202:designTagLst>
                    <p202:designTag name="ARCH:1:CLS" val="BulletedText"/>
                  </p202:designTagLst>
                </p202:designPr>
              </p:ext>
            </p:extLst>
          </p:nvPr>
        </p:nvSpPr>
        <p:spPr>
          <a:xfrm>
            <a:off x="1143000" y="2503715"/>
            <a:ext cx="5997703" cy="2277291"/>
          </a:xfrm>
        </p:spPr>
        <p:txBody>
          <a:bodyPr>
            <a:noAutofit/>
          </a:bodyPr>
          <a:lstStyle/>
          <a:p>
            <a:pPr marL="0" indent="0">
              <a:lnSpc>
                <a:spcPct val="110000"/>
              </a:lnSpc>
              <a:buNone/>
            </a:pPr>
            <a:r>
              <a:rPr lang="en-US" b="1" dirty="0">
                <a:latin typeface="Cambria" panose="02040503050406030204" pitchFamily="18" charset="0"/>
                <a:ea typeface="Cambria" panose="02040503050406030204" pitchFamily="18" charset="0"/>
              </a:rPr>
              <a:t>Syed Modassir Ali</a:t>
            </a:r>
            <a:r>
              <a:rPr lang="en-US" dirty="0">
                <a:latin typeface="Cambria" panose="02040503050406030204" pitchFamily="18" charset="0"/>
                <a:ea typeface="Cambria" panose="02040503050406030204" pitchFamily="18" charset="0"/>
              </a:rPr>
              <a:t> </a:t>
            </a:r>
            <a:r>
              <a:rPr lang="en-US" dirty="0" err="1">
                <a:latin typeface="Cambria" panose="02040503050406030204" pitchFamily="18" charset="0"/>
                <a:ea typeface="Cambria" panose="02040503050406030204" pitchFamily="18" charset="0"/>
              </a:rPr>
              <a:t>a.k.a</a:t>
            </a:r>
            <a:r>
              <a:rPr lang="en-US" dirty="0">
                <a:latin typeface="Cambria" panose="02040503050406030204" pitchFamily="18" charset="0"/>
                <a:ea typeface="Cambria" panose="02040503050406030204" pitchFamily="18" charset="0"/>
              </a:rPr>
              <a:t> </a:t>
            </a:r>
            <a:r>
              <a:rPr lang="en-US" b="1" dirty="0">
                <a:latin typeface="Cambria" panose="02040503050406030204" pitchFamily="18" charset="0"/>
                <a:ea typeface="Cambria" panose="02040503050406030204" pitchFamily="18" charset="0"/>
              </a:rPr>
              <a:t>@gr33nm0nk2802</a:t>
            </a:r>
          </a:p>
          <a:p>
            <a:pPr marL="0" indent="0">
              <a:lnSpc>
                <a:spcPct val="110000"/>
              </a:lnSpc>
              <a:buNone/>
            </a:pPr>
            <a:r>
              <a:rPr lang="en-US" dirty="0">
                <a:latin typeface="Cambria" panose="02040503050406030204" pitchFamily="18" charset="0"/>
                <a:ea typeface="Cambria" panose="02040503050406030204" pitchFamily="18" charset="0"/>
              </a:rPr>
              <a:t>Offensive Security Engineer. Red Teamer</a:t>
            </a:r>
          </a:p>
          <a:p>
            <a:pPr marL="0" indent="0">
              <a:lnSpc>
                <a:spcPct val="110000"/>
              </a:lnSpc>
              <a:buNone/>
            </a:pPr>
            <a:r>
              <a:rPr lang="en-US" dirty="0">
                <a:latin typeface="Cambria" panose="02040503050406030204" pitchFamily="18" charset="0"/>
                <a:ea typeface="Cambria" panose="02040503050406030204" pitchFamily="18" charset="0"/>
              </a:rPr>
              <a:t>Community Contributor.</a:t>
            </a:r>
          </a:p>
          <a:p>
            <a:pPr marL="0" indent="0">
              <a:lnSpc>
                <a:spcPct val="110000"/>
              </a:lnSpc>
              <a:buNone/>
            </a:pPr>
            <a:r>
              <a:rPr lang="en-US" dirty="0">
                <a:latin typeface="Cambria" panose="02040503050406030204" pitchFamily="18" charset="0"/>
                <a:ea typeface="Cambria" panose="02040503050406030204" pitchFamily="18" charset="0"/>
              </a:rPr>
              <a:t>Learn to build and break Stuffs.</a:t>
            </a:r>
          </a:p>
          <a:p>
            <a:pPr marL="0" indent="0">
              <a:lnSpc>
                <a:spcPct val="110000"/>
              </a:lnSpc>
              <a:buNone/>
            </a:pPr>
            <a:r>
              <a:rPr lang="en-US" dirty="0">
                <a:solidFill>
                  <a:srgbClr val="441D61"/>
                </a:solidFill>
                <a:latin typeface="Cambria" panose="02040503050406030204" pitchFamily="18" charset="0"/>
                <a:ea typeface="Cambria" panose="02040503050406030204" pitchFamily="18" charset="0"/>
                <a:hlinkClick r:id="rId3">
                  <a:extLst>
                    <a:ext uri="{A12FA001-AC4F-418D-AE19-62706E023703}">
                      <ahyp:hlinkClr xmlns:ahyp="http://schemas.microsoft.com/office/drawing/2018/hyperlinkcolor" val="tx"/>
                    </a:ext>
                  </a:extLst>
                </a:hlinkClick>
              </a:rPr>
              <a:t>https://linkedin.com/in/gr33nm0nk2802</a:t>
            </a:r>
            <a:endParaRPr lang="en-US" dirty="0">
              <a:solidFill>
                <a:srgbClr val="441D61"/>
              </a:solidFill>
              <a:latin typeface="Cambria" panose="02040503050406030204" pitchFamily="18" charset="0"/>
              <a:ea typeface="Cambria" panose="02040503050406030204" pitchFamily="18" charset="0"/>
            </a:endParaRPr>
          </a:p>
          <a:p>
            <a:pPr marL="0" indent="0">
              <a:lnSpc>
                <a:spcPct val="110000"/>
              </a:lnSpc>
              <a:buNone/>
            </a:pPr>
            <a:endParaRPr lang="en-US" dirty="0">
              <a:latin typeface="Cambria" panose="02040503050406030204" pitchFamily="18" charset="0"/>
              <a:ea typeface="Cambria" panose="02040503050406030204" pitchFamily="18" charset="0"/>
            </a:endParaRPr>
          </a:p>
        </p:txBody>
      </p:sp>
      <p:pic>
        <p:nvPicPr>
          <p:cNvPr id="6146" name="Picture 2">
            <a:extLst>
              <a:ext uri="{FF2B5EF4-FFF2-40B4-BE49-F238E27FC236}">
                <a16:creationId xmlns:a16="http://schemas.microsoft.com/office/drawing/2014/main" id="{9EA05024-4650-9DCC-9408-5283AD4ED8C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146" t="5930" r="5714" b="6469"/>
          <a:stretch>
            <a:fillRect/>
          </a:stretch>
        </p:blipFill>
        <p:spPr bwMode="auto">
          <a:xfrm>
            <a:off x="7549174" y="1691096"/>
            <a:ext cx="3926546" cy="3902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91392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FD01AF-5713-2803-210C-0C52E5146BF7}"/>
            </a:ext>
          </a:extLst>
        </p:cNvPr>
        <p:cNvGrpSpPr/>
        <p:nvPr/>
      </p:nvGrpSpPr>
      <p:grpSpPr>
        <a:xfrm>
          <a:off x="0" y="0"/>
          <a:ext cx="0" cy="0"/>
          <a:chOff x="0" y="0"/>
          <a:chExt cx="0" cy="0"/>
        </a:xfrm>
      </p:grpSpPr>
      <p:pic>
        <p:nvPicPr>
          <p:cNvPr id="1026" name="Picture 2" descr="Azure Attack Path">
            <a:extLst>
              <a:ext uri="{FF2B5EF4-FFF2-40B4-BE49-F238E27FC236}">
                <a16:creationId xmlns:a16="http://schemas.microsoft.com/office/drawing/2014/main" id="{4DF993D5-44F3-C2BC-3BD0-D6E555B0F51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9333" b="52467"/>
          <a:stretch>
            <a:fillRect/>
          </a:stretch>
        </p:blipFill>
        <p:spPr bwMode="auto">
          <a:xfrm>
            <a:off x="809317" y="1863684"/>
            <a:ext cx="10573366" cy="31306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74585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972DC8-69DE-DEF8-245D-D4FF32F8D837}"/>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DF38648-6119-9FBC-F684-78AA6963FF39}"/>
              </a:ext>
            </a:extLst>
          </p:cNvPr>
          <p:cNvPicPr>
            <a:picLocks noChangeAspect="1"/>
          </p:cNvPicPr>
          <p:nvPr/>
        </p:nvPicPr>
        <p:blipFill>
          <a:blip r:embed="rId2"/>
          <a:stretch>
            <a:fillRect/>
          </a:stretch>
        </p:blipFill>
        <p:spPr>
          <a:xfrm>
            <a:off x="1851910" y="1138989"/>
            <a:ext cx="8488180" cy="4580022"/>
          </a:xfrm>
          <a:prstGeom prst="rect">
            <a:avLst/>
          </a:prstGeom>
        </p:spPr>
      </p:pic>
    </p:spTree>
    <p:extLst>
      <p:ext uri="{BB962C8B-B14F-4D97-AF65-F5344CB8AC3E}">
        <p14:creationId xmlns:p14="http://schemas.microsoft.com/office/powerpoint/2010/main" val="20064436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38F1AB-3781-6528-5B42-5D563C5F1E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3B170A-8D5C-F097-7D26-CB64C288EDF7}"/>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Privilege Escalation</a:t>
            </a:r>
          </a:p>
        </p:txBody>
      </p:sp>
      <p:sp>
        <p:nvSpPr>
          <p:cNvPr id="3" name="TextBox 2">
            <a:extLst>
              <a:ext uri="{FF2B5EF4-FFF2-40B4-BE49-F238E27FC236}">
                <a16:creationId xmlns:a16="http://schemas.microsoft.com/office/drawing/2014/main" id="{A92F8D6F-3969-591B-4E11-57BA06B3B741}"/>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a:bodyPr>
          <a:lstStyle/>
          <a:p>
            <a:pPr>
              <a:lnSpc>
                <a:spcPct val="90000"/>
              </a:lnSpc>
              <a:spcBef>
                <a:spcPts val="2500"/>
              </a:spcBef>
              <a:spcAft>
                <a:spcPts val="600"/>
              </a:spcAft>
            </a:pPr>
            <a:r>
              <a:rPr lang="en-US" sz="2000" dirty="0">
                <a:latin typeface="Cambria" panose="02040503050406030204" pitchFamily="18" charset="0"/>
                <a:ea typeface="Cambria" panose="02040503050406030204" pitchFamily="18" charset="0"/>
              </a:rPr>
              <a:t>Q. What attack vectors are possible once we compromise the </a:t>
            </a:r>
            <a:r>
              <a:rPr lang="en-US" sz="2000" b="1" dirty="0">
                <a:latin typeface="Cambria" panose="02040503050406030204" pitchFamily="18" charset="0"/>
                <a:ea typeface="Cambria" panose="02040503050406030204" pitchFamily="18" charset="0"/>
              </a:rPr>
              <a:t>bkpuser</a:t>
            </a:r>
            <a:r>
              <a:rPr lang="en-US" sz="2000" dirty="0">
                <a:latin typeface="Cambria" panose="02040503050406030204" pitchFamily="18" charset="0"/>
                <a:ea typeface="Cambria" panose="02040503050406030204" pitchFamily="18" charset="0"/>
              </a:rPr>
              <a:t>.</a:t>
            </a:r>
          </a:p>
        </p:txBody>
      </p:sp>
    </p:spTree>
    <p:extLst>
      <p:ext uri="{BB962C8B-B14F-4D97-AF65-F5344CB8AC3E}">
        <p14:creationId xmlns:p14="http://schemas.microsoft.com/office/powerpoint/2010/main" val="19314820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FBCBDE-5B0F-DD4B-623B-BB1A0E6FA26D}"/>
            </a:ext>
          </a:extLst>
        </p:cNvPr>
        <p:cNvGrpSpPr/>
        <p:nvPr/>
      </p:nvGrpSpPr>
      <p:grpSpPr>
        <a:xfrm>
          <a:off x="0" y="0"/>
          <a:ext cx="0" cy="0"/>
          <a:chOff x="0" y="0"/>
          <a:chExt cx="0" cy="0"/>
        </a:xfrm>
      </p:grpSpPr>
      <p:pic>
        <p:nvPicPr>
          <p:cNvPr id="1026" name="Picture 2" descr="Azure Attack Path">
            <a:extLst>
              <a:ext uri="{FF2B5EF4-FFF2-40B4-BE49-F238E27FC236}">
                <a16:creationId xmlns:a16="http://schemas.microsoft.com/office/drawing/2014/main" id="{247F1CA5-946F-ACEB-06F9-8F80D0A308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28" y="781792"/>
            <a:ext cx="9797143" cy="5294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36612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bg>
      <p:bgPr>
        <a:solidFill>
          <a:srgbClr val="441D6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37BCE-7040-4914-901C-363BD95E968F}"/>
              </a:ext>
            </a:extLst>
          </p:cNvPr>
          <p:cNvSpPr>
            <a:spLocks noGrp="1"/>
          </p:cNvSpPr>
          <p:nvPr>
            <p:ph type="title"/>
          </p:nvPr>
        </p:nvSpPr>
        <p:spPr>
          <a:xfrm>
            <a:off x="606769" y="2834422"/>
            <a:ext cx="10978462" cy="1189155"/>
          </a:xfrm>
        </p:spPr>
        <p:txBody>
          <a:bodyPr anchor="b">
            <a:normAutofit/>
          </a:bodyPr>
          <a:lstStyle/>
          <a:p>
            <a:pPr algn="ctr"/>
            <a:r>
              <a:rPr lang="en-US" sz="6000" dirty="0">
                <a:latin typeface="Cambria" panose="02040503050406030204" pitchFamily="18" charset="0"/>
                <a:ea typeface="Cambria" panose="02040503050406030204" pitchFamily="18" charset="0"/>
              </a:rPr>
              <a:t>AWS Attack Path</a:t>
            </a:r>
          </a:p>
        </p:txBody>
      </p:sp>
    </p:spTree>
    <p:extLst>
      <p:ext uri="{BB962C8B-B14F-4D97-AF65-F5344CB8AC3E}">
        <p14:creationId xmlns:p14="http://schemas.microsoft.com/office/powerpoint/2010/main" val="613006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04C5C4-29E4-388A-9173-8B7A209575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0E7016-39B9-097E-F483-3DC4F7A76484}"/>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Initial Access</a:t>
            </a:r>
          </a:p>
        </p:txBody>
      </p:sp>
      <p:sp>
        <p:nvSpPr>
          <p:cNvPr id="3" name="TextBox 2">
            <a:extLst>
              <a:ext uri="{FF2B5EF4-FFF2-40B4-BE49-F238E27FC236}">
                <a16:creationId xmlns:a16="http://schemas.microsoft.com/office/drawing/2014/main" id="{B75DE85B-39F6-D81D-C73F-2B43E3555D8C}"/>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a:bodyPr>
          <a:lstStyle/>
          <a:p>
            <a:pPr marL="342900" indent="-342900">
              <a:lnSpc>
                <a:spcPct val="90000"/>
              </a:lnSpc>
              <a:spcBef>
                <a:spcPts val="2500"/>
              </a:spcBef>
              <a:spcAft>
                <a:spcPts val="600"/>
              </a:spcAft>
              <a:buFont typeface="Arial" panose="020B0604020202020204" pitchFamily="34" charset="0"/>
              <a:buAutoNum type="arabicPeriod"/>
            </a:pPr>
            <a:r>
              <a:rPr lang="en-US" sz="2000" dirty="0">
                <a:latin typeface="Cambria" panose="02040503050406030204" pitchFamily="18" charset="0"/>
                <a:ea typeface="Cambria" panose="02040503050406030204" pitchFamily="18" charset="0"/>
              </a:rPr>
              <a:t>Phishing for Users in the Cloud.</a:t>
            </a:r>
          </a:p>
          <a:p>
            <a:pPr marL="342900" indent="-342900">
              <a:lnSpc>
                <a:spcPct val="90000"/>
              </a:lnSpc>
              <a:spcBef>
                <a:spcPts val="2500"/>
              </a:spcBef>
              <a:spcAft>
                <a:spcPts val="600"/>
              </a:spcAft>
              <a:buFont typeface="Arial" panose="020B0604020202020204" pitchFamily="34" charset="0"/>
              <a:buAutoNum type="arabicPeriod"/>
            </a:pPr>
            <a:r>
              <a:rPr lang="en-US" sz="2000" dirty="0">
                <a:latin typeface="Cambria" panose="02040503050406030204" pitchFamily="18" charset="0"/>
                <a:ea typeface="Cambria" panose="02040503050406030204" pitchFamily="18" charset="0"/>
              </a:rPr>
              <a:t>Exposed secrets.</a:t>
            </a:r>
          </a:p>
          <a:p>
            <a:pPr marL="342900" indent="-342900">
              <a:lnSpc>
                <a:spcPct val="90000"/>
              </a:lnSpc>
              <a:spcBef>
                <a:spcPts val="2500"/>
              </a:spcBef>
              <a:spcAft>
                <a:spcPts val="600"/>
              </a:spcAft>
              <a:buFont typeface="Arial" panose="020B0604020202020204" pitchFamily="34" charset="0"/>
              <a:buAutoNum type="arabicPeriod"/>
            </a:pPr>
            <a:r>
              <a:rPr lang="en-US" sz="2000" dirty="0">
                <a:latin typeface="Cambria" panose="02040503050406030204" pitchFamily="18" charset="0"/>
                <a:ea typeface="Cambria" panose="02040503050406030204" pitchFamily="18" charset="0"/>
              </a:rPr>
              <a:t>Remote Code Execution by exploitation of Lambda Function. </a:t>
            </a:r>
          </a:p>
          <a:p>
            <a:pPr>
              <a:lnSpc>
                <a:spcPct val="90000"/>
              </a:lnSpc>
              <a:spcBef>
                <a:spcPts val="2500"/>
              </a:spcBef>
              <a:spcAft>
                <a:spcPts val="600"/>
              </a:spcAft>
            </a:pPr>
            <a:r>
              <a:rPr lang="en-US" sz="2000" i="1" dirty="0">
                <a:latin typeface="Cambria" panose="02040503050406030204" pitchFamily="18" charset="0"/>
                <a:ea typeface="Cambria" panose="02040503050406030204" pitchFamily="18" charset="0"/>
              </a:rPr>
              <a:t>N.B: In this case we will exploit command execution on an application.</a:t>
            </a:r>
          </a:p>
        </p:txBody>
      </p:sp>
    </p:spTree>
    <p:extLst>
      <p:ext uri="{BB962C8B-B14F-4D97-AF65-F5344CB8AC3E}">
        <p14:creationId xmlns:p14="http://schemas.microsoft.com/office/powerpoint/2010/main" val="38266274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B83E2D-5D74-BFC3-5BB2-37EA55AB60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16E37C-0070-F57F-9A63-A7B58DBB979B}"/>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Initial Access</a:t>
            </a:r>
          </a:p>
        </p:txBody>
      </p:sp>
      <p:sp>
        <p:nvSpPr>
          <p:cNvPr id="3" name="TextBox 2">
            <a:extLst>
              <a:ext uri="{FF2B5EF4-FFF2-40B4-BE49-F238E27FC236}">
                <a16:creationId xmlns:a16="http://schemas.microsoft.com/office/drawing/2014/main" id="{D6CDB387-069B-95AB-002E-EE4DE81A69C0}"/>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a:bodyPr>
          <a:lstStyle/>
          <a:p>
            <a:pPr marL="342900" indent="-342900">
              <a:lnSpc>
                <a:spcPct val="90000"/>
              </a:lnSpc>
              <a:spcBef>
                <a:spcPts val="2500"/>
              </a:spcBef>
              <a:spcAft>
                <a:spcPts val="600"/>
              </a:spcAft>
              <a:buFont typeface="Arial" panose="020B0604020202020204" pitchFamily="34" charset="0"/>
              <a:buAutoNum type="arabicPeriod"/>
            </a:pPr>
            <a:r>
              <a:rPr lang="en-US" sz="2000" dirty="0">
                <a:latin typeface="Cambria" panose="02040503050406030204" pitchFamily="18" charset="0"/>
                <a:ea typeface="Cambria" panose="02040503050406030204" pitchFamily="18" charset="0"/>
              </a:rPr>
              <a:t>Difference between Short Term and Long-Term Credentials.</a:t>
            </a:r>
          </a:p>
        </p:txBody>
      </p:sp>
    </p:spTree>
    <p:extLst>
      <p:ext uri="{BB962C8B-B14F-4D97-AF65-F5344CB8AC3E}">
        <p14:creationId xmlns:p14="http://schemas.microsoft.com/office/powerpoint/2010/main" val="29888145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2FCCBB-07C4-2C1E-7688-55FE2F40696D}"/>
            </a:ext>
          </a:extLst>
        </p:cNvPr>
        <p:cNvGrpSpPr/>
        <p:nvPr/>
      </p:nvGrpSpPr>
      <p:grpSpPr>
        <a:xfrm>
          <a:off x="0" y="0"/>
          <a:ext cx="0" cy="0"/>
          <a:chOff x="0" y="0"/>
          <a:chExt cx="0" cy="0"/>
        </a:xfrm>
      </p:grpSpPr>
      <p:pic>
        <p:nvPicPr>
          <p:cNvPr id="2050" name="Picture 2" descr="Azure Attack Path">
            <a:extLst>
              <a:ext uri="{FF2B5EF4-FFF2-40B4-BE49-F238E27FC236}">
                <a16:creationId xmlns:a16="http://schemas.microsoft.com/office/drawing/2014/main" id="{9F3DDF0A-BB97-346F-FBE8-506A7B71DA1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8928" b="68355"/>
          <a:stretch>
            <a:fillRect/>
          </a:stretch>
        </p:blipFill>
        <p:spPr bwMode="auto">
          <a:xfrm>
            <a:off x="3154846" y="1857375"/>
            <a:ext cx="5882307" cy="3143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60875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9E5199-ECFF-1AB6-60B9-B1A73661D0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D67D51-F90B-E95B-F1C7-B8757B0A0782}"/>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Internal Recon</a:t>
            </a:r>
          </a:p>
        </p:txBody>
      </p:sp>
      <p:sp>
        <p:nvSpPr>
          <p:cNvPr id="3" name="TextBox 2">
            <a:extLst>
              <a:ext uri="{FF2B5EF4-FFF2-40B4-BE49-F238E27FC236}">
                <a16:creationId xmlns:a16="http://schemas.microsoft.com/office/drawing/2014/main" id="{678A2585-7584-0164-7BCD-927C4A4D1441}"/>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a:bodyPr>
          <a:lstStyle/>
          <a:p>
            <a:pPr marL="457200" indent="-457200">
              <a:lnSpc>
                <a:spcPct val="90000"/>
              </a:lnSpc>
              <a:spcBef>
                <a:spcPts val="2500"/>
              </a:spcBef>
              <a:spcAft>
                <a:spcPts val="600"/>
              </a:spcAft>
              <a:buAutoNum type="arabicPeriod"/>
            </a:pPr>
            <a:r>
              <a:rPr lang="en-US" sz="2000" dirty="0">
                <a:latin typeface="Cambria" panose="02040503050406030204" pitchFamily="18" charset="0"/>
                <a:ea typeface="Cambria" panose="02040503050406030204" pitchFamily="18" charset="0"/>
              </a:rPr>
              <a:t>Enumerate the Roles, Permissions and see what services we have access within the environment.</a:t>
            </a:r>
          </a:p>
        </p:txBody>
      </p:sp>
    </p:spTree>
    <p:extLst>
      <p:ext uri="{BB962C8B-B14F-4D97-AF65-F5344CB8AC3E}">
        <p14:creationId xmlns:p14="http://schemas.microsoft.com/office/powerpoint/2010/main" val="32520972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38888A-D565-90CB-5FEB-37CE62B838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4A17FA-602A-7405-20B1-34CCA466E78E}"/>
              </a:ext>
            </a:extLst>
          </p:cNvPr>
          <p:cNvSpPr>
            <a:spLocks noGrp="1"/>
          </p:cNvSpPr>
          <p:nvPr>
            <p:ph type="title"/>
          </p:nvPr>
        </p:nvSpPr>
        <p:spPr>
          <a:xfrm>
            <a:off x="429767" y="411480"/>
            <a:ext cx="11326803" cy="873034"/>
          </a:xfrm>
        </p:spPr>
        <p:txBody>
          <a:bodyPr>
            <a:noAutofit/>
          </a:bodyPr>
          <a:lstStyle/>
          <a:p>
            <a:r>
              <a:rPr lang="en-US" sz="4800" dirty="0">
                <a:latin typeface="Cambria" panose="02040503050406030204" pitchFamily="18" charset="0"/>
                <a:ea typeface="Cambria" panose="02040503050406030204" pitchFamily="18" charset="0"/>
              </a:rPr>
              <a:t>Privilege Escalation and Lateral Movement</a:t>
            </a:r>
          </a:p>
        </p:txBody>
      </p:sp>
      <p:sp>
        <p:nvSpPr>
          <p:cNvPr id="3" name="TextBox 2">
            <a:extLst>
              <a:ext uri="{FF2B5EF4-FFF2-40B4-BE49-F238E27FC236}">
                <a16:creationId xmlns:a16="http://schemas.microsoft.com/office/drawing/2014/main" id="{D682256E-16E0-7636-BB8E-DC9DB263DF1C}"/>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a:bodyPr>
          <a:lstStyle/>
          <a:p>
            <a:pPr marL="457200" indent="-457200">
              <a:lnSpc>
                <a:spcPct val="90000"/>
              </a:lnSpc>
              <a:spcBef>
                <a:spcPts val="2500"/>
              </a:spcBef>
              <a:spcAft>
                <a:spcPts val="600"/>
              </a:spcAft>
              <a:buAutoNum type="arabicPeriod"/>
            </a:pPr>
            <a:r>
              <a:rPr lang="en-US" sz="2000" dirty="0">
                <a:latin typeface="Cambria" panose="02040503050406030204" pitchFamily="18" charset="0"/>
                <a:ea typeface="Cambria" panose="02040503050406030204" pitchFamily="18" charset="0"/>
              </a:rPr>
              <a:t>Assume a role to read secrets from the s3 bucket. (Data Exfiltration)</a:t>
            </a:r>
          </a:p>
          <a:p>
            <a:pPr marL="457200" indent="-457200">
              <a:lnSpc>
                <a:spcPct val="90000"/>
              </a:lnSpc>
              <a:spcBef>
                <a:spcPts val="2500"/>
              </a:spcBef>
              <a:spcAft>
                <a:spcPts val="600"/>
              </a:spcAft>
              <a:buAutoNum type="arabicPeriod"/>
            </a:pPr>
            <a:r>
              <a:rPr lang="en-US" sz="2000" dirty="0">
                <a:latin typeface="Cambria" panose="02040503050406030204" pitchFamily="18" charset="0"/>
                <a:ea typeface="Cambria" panose="02040503050406030204" pitchFamily="18" charset="0"/>
              </a:rPr>
              <a:t>Abused the Long-Term Secrets. (Persistence.)</a:t>
            </a:r>
          </a:p>
        </p:txBody>
      </p:sp>
    </p:spTree>
    <p:extLst>
      <p:ext uri="{BB962C8B-B14F-4D97-AF65-F5344CB8AC3E}">
        <p14:creationId xmlns:p14="http://schemas.microsoft.com/office/powerpoint/2010/main" val="19636756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rgbClr val="441D6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F06BB-DFC0-3DC9-3253-8309C23C8985}"/>
              </a:ext>
            </a:extLst>
          </p:cNvPr>
          <p:cNvSpPr>
            <a:spLocks noGrp="1"/>
          </p:cNvSpPr>
          <p:nvPr>
            <p:ph type="title"/>
          </p:nvPr>
        </p:nvSpPr>
        <p:spPr>
          <a:xfrm>
            <a:off x="2209800" y="2901043"/>
            <a:ext cx="7772400" cy="1055914"/>
          </a:xfrm>
        </p:spPr>
        <p:txBody>
          <a:bodyPr anchor="b">
            <a:normAutofit/>
          </a:bodyPr>
          <a:lstStyle/>
          <a:p>
            <a:pPr algn="ctr"/>
            <a:r>
              <a:rPr lang="en-US" sz="6000" dirty="0">
                <a:latin typeface="Cambria" panose="02040503050406030204" pitchFamily="18" charset="0"/>
                <a:ea typeface="Cambria" panose="02040503050406030204" pitchFamily="18" charset="0"/>
              </a:rPr>
              <a:t>Cloud 101</a:t>
            </a:r>
          </a:p>
        </p:txBody>
      </p:sp>
    </p:spTree>
    <p:extLst>
      <p:ext uri="{BB962C8B-B14F-4D97-AF65-F5344CB8AC3E}">
        <p14:creationId xmlns:p14="http://schemas.microsoft.com/office/powerpoint/2010/main" val="39678851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9495D4-D7DE-4848-6FE7-2194015C8855}"/>
            </a:ext>
          </a:extLst>
        </p:cNvPr>
        <p:cNvGrpSpPr/>
        <p:nvPr/>
      </p:nvGrpSpPr>
      <p:grpSpPr>
        <a:xfrm>
          <a:off x="0" y="0"/>
          <a:ext cx="0" cy="0"/>
          <a:chOff x="0" y="0"/>
          <a:chExt cx="0" cy="0"/>
        </a:xfrm>
      </p:grpSpPr>
      <p:pic>
        <p:nvPicPr>
          <p:cNvPr id="2050" name="Picture 2" descr="Azure Attack Path">
            <a:extLst>
              <a:ext uri="{FF2B5EF4-FFF2-40B4-BE49-F238E27FC236}">
                <a16:creationId xmlns:a16="http://schemas.microsoft.com/office/drawing/2014/main" id="{4074C2D4-AA02-C2CA-8A75-B0B2EFDF7D3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0476"/>
          <a:stretch>
            <a:fillRect/>
          </a:stretch>
        </p:blipFill>
        <p:spPr bwMode="auto">
          <a:xfrm>
            <a:off x="2329543" y="1117001"/>
            <a:ext cx="7532914" cy="4623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13590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355FC0-DEB8-2693-D2EA-DD34A71413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BFBA67-C841-1624-BA69-8AC1C605E184}"/>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Data Exfiltration</a:t>
            </a:r>
          </a:p>
        </p:txBody>
      </p:sp>
      <p:sp>
        <p:nvSpPr>
          <p:cNvPr id="3" name="TextBox 2">
            <a:extLst>
              <a:ext uri="{FF2B5EF4-FFF2-40B4-BE49-F238E27FC236}">
                <a16:creationId xmlns:a16="http://schemas.microsoft.com/office/drawing/2014/main" id="{9A20EAB2-DBB2-3ED7-F0EF-1AEC0688C534}"/>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a:bodyPr>
          <a:lstStyle/>
          <a:p>
            <a:pPr marL="457200" indent="-457200">
              <a:lnSpc>
                <a:spcPct val="90000"/>
              </a:lnSpc>
              <a:spcBef>
                <a:spcPts val="2500"/>
              </a:spcBef>
              <a:spcAft>
                <a:spcPts val="600"/>
              </a:spcAft>
              <a:buAutoNum type="arabicPeriod"/>
            </a:pPr>
            <a:r>
              <a:rPr lang="en-US" sz="2000" dirty="0">
                <a:latin typeface="Cambria" panose="02040503050406030204" pitchFamily="18" charset="0"/>
                <a:ea typeface="Cambria" panose="02040503050406030204" pitchFamily="18" charset="0"/>
              </a:rPr>
              <a:t>Try to extract secrets using the newly found credentials.</a:t>
            </a:r>
          </a:p>
          <a:p>
            <a:pPr>
              <a:lnSpc>
                <a:spcPct val="90000"/>
              </a:lnSpc>
              <a:spcBef>
                <a:spcPts val="2500"/>
              </a:spcBef>
              <a:spcAft>
                <a:spcPts val="600"/>
              </a:spcAft>
            </a:pPr>
            <a:r>
              <a:rPr lang="en-US" sz="2000" dirty="0">
                <a:latin typeface="Cambria" panose="02040503050406030204" pitchFamily="18" charset="0"/>
                <a:ea typeface="Cambria" panose="02040503050406030204" pitchFamily="18" charset="0"/>
              </a:rPr>
              <a:t>Final Task: Use what we have identified so far to find out the Final Flag.</a:t>
            </a:r>
          </a:p>
        </p:txBody>
      </p:sp>
    </p:spTree>
    <p:extLst>
      <p:ext uri="{BB962C8B-B14F-4D97-AF65-F5344CB8AC3E}">
        <p14:creationId xmlns:p14="http://schemas.microsoft.com/office/powerpoint/2010/main" val="19949897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B9072E-5F63-0BBB-BC95-BEEC0FA312D0}"/>
            </a:ext>
          </a:extLst>
        </p:cNvPr>
        <p:cNvGrpSpPr/>
        <p:nvPr/>
      </p:nvGrpSpPr>
      <p:grpSpPr>
        <a:xfrm>
          <a:off x="0" y="0"/>
          <a:ext cx="0" cy="0"/>
          <a:chOff x="0" y="0"/>
          <a:chExt cx="0" cy="0"/>
        </a:xfrm>
      </p:grpSpPr>
      <p:pic>
        <p:nvPicPr>
          <p:cNvPr id="2050" name="Picture 2" descr="Azure Attack Path">
            <a:extLst>
              <a:ext uri="{FF2B5EF4-FFF2-40B4-BE49-F238E27FC236}">
                <a16:creationId xmlns:a16="http://schemas.microsoft.com/office/drawing/2014/main" id="{EAAA319A-B0BC-F82B-FA33-52369530BD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285750"/>
            <a:ext cx="6096000" cy="6286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33875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bg>
      <p:bgPr>
        <a:solidFill>
          <a:srgbClr val="441D6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94512-83DA-FB47-A2FD-BE1BF3E20B73}"/>
              </a:ext>
            </a:extLst>
          </p:cNvPr>
          <p:cNvSpPr>
            <a:spLocks noGrp="1"/>
          </p:cNvSpPr>
          <p:nvPr>
            <p:ph type="title"/>
          </p:nvPr>
        </p:nvSpPr>
        <p:spPr>
          <a:xfrm>
            <a:off x="704741" y="2446673"/>
            <a:ext cx="10782518" cy="1964653"/>
          </a:xfrm>
        </p:spPr>
        <p:txBody>
          <a:bodyPr anchor="b">
            <a:normAutofit/>
          </a:bodyPr>
          <a:lstStyle/>
          <a:p>
            <a:pPr algn="ctr"/>
            <a:r>
              <a:rPr lang="en-US" sz="6000" dirty="0">
                <a:latin typeface="Cambria" panose="02040503050406030204" pitchFamily="18" charset="0"/>
                <a:ea typeface="Cambria" panose="02040503050406030204" pitchFamily="18" charset="0"/>
              </a:rPr>
              <a:t>Detection and Mitigation Strategies</a:t>
            </a:r>
          </a:p>
        </p:txBody>
      </p:sp>
    </p:spTree>
    <p:extLst>
      <p:ext uri="{BB962C8B-B14F-4D97-AF65-F5344CB8AC3E}">
        <p14:creationId xmlns:p14="http://schemas.microsoft.com/office/powerpoint/2010/main" val="20493996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5C7141-5DDD-0010-985F-6B9F478AB6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04CCAB2-5D04-9119-949E-BD90FAF24AA1}"/>
              </a:ext>
            </a:extLst>
          </p:cNvPr>
          <p:cNvSpPr>
            <a:spLocks noGrp="1"/>
          </p:cNvSpPr>
          <p:nvPr>
            <p:ph type="title"/>
          </p:nvPr>
        </p:nvSpPr>
        <p:spPr>
          <a:xfrm>
            <a:off x="429768" y="411480"/>
            <a:ext cx="11045952" cy="873034"/>
          </a:xfrm>
        </p:spPr>
        <p:txBody>
          <a:bodyPr>
            <a:normAutofit/>
          </a:bodyPr>
          <a:lstStyle/>
          <a:p>
            <a:r>
              <a:rPr lang="en-US" sz="4800" dirty="0">
                <a:latin typeface="Cambria" panose="02040503050406030204" pitchFamily="18" charset="0"/>
                <a:ea typeface="Cambria" panose="02040503050406030204" pitchFamily="18" charset="0"/>
              </a:rPr>
              <a:t>How to Detect and Mitigate</a:t>
            </a:r>
          </a:p>
        </p:txBody>
      </p:sp>
      <p:sp>
        <p:nvSpPr>
          <p:cNvPr id="3" name="TextBox 2">
            <a:extLst>
              <a:ext uri="{FF2B5EF4-FFF2-40B4-BE49-F238E27FC236}">
                <a16:creationId xmlns:a16="http://schemas.microsoft.com/office/drawing/2014/main" id="{7142E51F-DD97-1A68-8947-879B4EC80016}"/>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458687"/>
            <a:ext cx="11155680" cy="4859818"/>
          </a:xfrm>
          <a:prstGeom prst="rect">
            <a:avLst/>
          </a:prstGeom>
        </p:spPr>
        <p:txBody>
          <a:bodyPr>
            <a:normAutofit fontScale="92500" lnSpcReduction="10000"/>
          </a:bodyPr>
          <a:lstStyle/>
          <a:p>
            <a:pPr>
              <a:lnSpc>
                <a:spcPct val="90000"/>
              </a:lnSpc>
              <a:spcBef>
                <a:spcPts val="2500"/>
              </a:spcBef>
              <a:spcAft>
                <a:spcPts val="600"/>
              </a:spcAft>
            </a:pPr>
            <a:r>
              <a:rPr lang="en-US" sz="2200" dirty="0">
                <a:latin typeface="Cambria" panose="02040503050406030204" pitchFamily="18" charset="0"/>
                <a:ea typeface="Cambria" panose="02040503050406030204" pitchFamily="18" charset="0"/>
              </a:rPr>
              <a:t>Cloud detection is all about </a:t>
            </a:r>
            <a:r>
              <a:rPr lang="en-US" sz="2200" i="1" dirty="0">
                <a:latin typeface="Cambria" panose="02040503050406030204" pitchFamily="18" charset="0"/>
                <a:ea typeface="Cambria" panose="02040503050406030204" pitchFamily="18" charset="0"/>
              </a:rPr>
              <a:t>visibility and correlation</a:t>
            </a:r>
            <a:r>
              <a:rPr lang="en-US" sz="2200" dirty="0">
                <a:latin typeface="Cambria" panose="02040503050406030204" pitchFamily="18" charset="0"/>
                <a:ea typeface="Cambria" panose="02040503050406030204" pitchFamily="18" charset="0"/>
              </a:rPr>
              <a:t>.</a:t>
            </a:r>
          </a:p>
          <a:p>
            <a:pPr>
              <a:lnSpc>
                <a:spcPct val="90000"/>
              </a:lnSpc>
              <a:spcBef>
                <a:spcPts val="2500"/>
              </a:spcBef>
              <a:spcAft>
                <a:spcPts val="600"/>
              </a:spcAft>
            </a:pPr>
            <a:r>
              <a:rPr lang="en-US" sz="2200" dirty="0">
                <a:latin typeface="Cambria" panose="02040503050406030204" pitchFamily="18" charset="0"/>
                <a:ea typeface="Cambria" panose="02040503050406030204" pitchFamily="18" charset="0"/>
              </a:rPr>
              <a:t>Enable logs, feed them into Guard Duty/Defender, and monitor changes to identity, logging, and data access.</a:t>
            </a:r>
            <a:endParaRPr lang="en-US" sz="2200" b="1" dirty="0">
              <a:latin typeface="Cambria" panose="02040503050406030204" pitchFamily="18" charset="0"/>
              <a:ea typeface="Cambria" panose="02040503050406030204" pitchFamily="18" charset="0"/>
            </a:endParaRPr>
          </a:p>
          <a:p>
            <a:pPr>
              <a:lnSpc>
                <a:spcPct val="90000"/>
              </a:lnSpc>
              <a:spcBef>
                <a:spcPts val="2500"/>
              </a:spcBef>
              <a:spcAft>
                <a:spcPts val="600"/>
              </a:spcAft>
            </a:pPr>
            <a:r>
              <a:rPr lang="en-US" sz="2200" b="1" dirty="0">
                <a:latin typeface="Cambria" panose="02040503050406030204" pitchFamily="18" charset="0"/>
                <a:ea typeface="Cambria" panose="02040503050406030204" pitchFamily="18" charset="0"/>
              </a:rPr>
              <a:t>Step 1:</a:t>
            </a:r>
            <a:r>
              <a:rPr lang="en-US" sz="2200" dirty="0">
                <a:latin typeface="Cambria" panose="02040503050406030204" pitchFamily="18" charset="0"/>
                <a:ea typeface="Cambria" panose="02040503050406030204" pitchFamily="18" charset="0"/>
              </a:rPr>
              <a:t> Collect → Enable logs (CloudTrail / Activity Logs / Sign-in Logs).</a:t>
            </a:r>
            <a:br>
              <a:rPr lang="en-US" sz="2200" dirty="0">
                <a:latin typeface="Cambria" panose="02040503050406030204" pitchFamily="18" charset="0"/>
                <a:ea typeface="Cambria" panose="02040503050406030204" pitchFamily="18" charset="0"/>
              </a:rPr>
            </a:br>
            <a:endParaRPr lang="en-US" sz="2200" dirty="0">
              <a:latin typeface="Cambria" panose="02040503050406030204" pitchFamily="18" charset="0"/>
              <a:ea typeface="Cambria" panose="02040503050406030204" pitchFamily="18" charset="0"/>
            </a:endParaRPr>
          </a:p>
          <a:p>
            <a:pPr>
              <a:lnSpc>
                <a:spcPct val="90000"/>
              </a:lnSpc>
              <a:spcBef>
                <a:spcPts val="2500"/>
              </a:spcBef>
              <a:spcAft>
                <a:spcPts val="600"/>
              </a:spcAft>
            </a:pPr>
            <a:r>
              <a:rPr lang="en-US" sz="2200" b="1" dirty="0">
                <a:latin typeface="Cambria" panose="02040503050406030204" pitchFamily="18" charset="0"/>
                <a:ea typeface="Cambria" panose="02040503050406030204" pitchFamily="18" charset="0"/>
              </a:rPr>
              <a:t>Step 2:</a:t>
            </a:r>
            <a:r>
              <a:rPr lang="en-US" sz="2200" dirty="0">
                <a:latin typeface="Cambria" panose="02040503050406030204" pitchFamily="18" charset="0"/>
                <a:ea typeface="Cambria" panose="02040503050406030204" pitchFamily="18" charset="0"/>
              </a:rPr>
              <a:t> Analyze → Use Guard Duty or Defender for Cloud to find suspicious patterns.</a:t>
            </a:r>
            <a:br>
              <a:rPr lang="en-US" sz="2200" dirty="0">
                <a:latin typeface="Cambria" panose="02040503050406030204" pitchFamily="18" charset="0"/>
                <a:ea typeface="Cambria" panose="02040503050406030204" pitchFamily="18" charset="0"/>
              </a:rPr>
            </a:br>
            <a:endParaRPr lang="en-US" sz="2200" dirty="0">
              <a:latin typeface="Cambria" panose="02040503050406030204" pitchFamily="18" charset="0"/>
              <a:ea typeface="Cambria" panose="02040503050406030204" pitchFamily="18" charset="0"/>
            </a:endParaRPr>
          </a:p>
          <a:p>
            <a:pPr>
              <a:lnSpc>
                <a:spcPct val="90000"/>
              </a:lnSpc>
              <a:spcBef>
                <a:spcPts val="2500"/>
              </a:spcBef>
              <a:spcAft>
                <a:spcPts val="600"/>
              </a:spcAft>
            </a:pPr>
            <a:r>
              <a:rPr lang="en-US" sz="2200" b="1" dirty="0">
                <a:latin typeface="Cambria" panose="02040503050406030204" pitchFamily="18" charset="0"/>
                <a:ea typeface="Cambria" panose="02040503050406030204" pitchFamily="18" charset="0"/>
              </a:rPr>
              <a:t>Step 3:</a:t>
            </a:r>
            <a:r>
              <a:rPr lang="en-US" sz="2200" dirty="0">
                <a:latin typeface="Cambria" panose="02040503050406030204" pitchFamily="18" charset="0"/>
                <a:ea typeface="Cambria" panose="02040503050406030204" pitchFamily="18" charset="0"/>
              </a:rPr>
              <a:t> Correlate → Send everything to a SIEM (Security Hub / Sentinel).</a:t>
            </a:r>
            <a:br>
              <a:rPr lang="en-US" sz="2200" dirty="0">
                <a:latin typeface="Cambria" panose="02040503050406030204" pitchFamily="18" charset="0"/>
                <a:ea typeface="Cambria" panose="02040503050406030204" pitchFamily="18" charset="0"/>
              </a:rPr>
            </a:br>
            <a:endParaRPr lang="en-US" sz="2200" dirty="0">
              <a:latin typeface="Cambria" panose="02040503050406030204" pitchFamily="18" charset="0"/>
              <a:ea typeface="Cambria" panose="02040503050406030204" pitchFamily="18" charset="0"/>
            </a:endParaRPr>
          </a:p>
          <a:p>
            <a:pPr>
              <a:lnSpc>
                <a:spcPct val="90000"/>
              </a:lnSpc>
              <a:spcBef>
                <a:spcPts val="2500"/>
              </a:spcBef>
              <a:spcAft>
                <a:spcPts val="600"/>
              </a:spcAft>
            </a:pPr>
            <a:r>
              <a:rPr lang="en-US" sz="2200" b="1" dirty="0">
                <a:latin typeface="Cambria" panose="02040503050406030204" pitchFamily="18" charset="0"/>
                <a:ea typeface="Cambria" panose="02040503050406030204" pitchFamily="18" charset="0"/>
              </a:rPr>
              <a:t>Step 4:</a:t>
            </a:r>
            <a:r>
              <a:rPr lang="en-US" sz="2200" dirty="0">
                <a:latin typeface="Cambria" panose="02040503050406030204" pitchFamily="18" charset="0"/>
                <a:ea typeface="Cambria" panose="02040503050406030204" pitchFamily="18" charset="0"/>
              </a:rPr>
              <a:t> Respond → Trigger alerts or automated playbooks (disable account, isolate VM).</a:t>
            </a:r>
          </a:p>
          <a:p>
            <a:pPr>
              <a:lnSpc>
                <a:spcPct val="90000"/>
              </a:lnSpc>
              <a:spcBef>
                <a:spcPts val="2500"/>
              </a:spcBef>
              <a:spcAft>
                <a:spcPts val="600"/>
              </a:spcAft>
            </a:pPr>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3369441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EE2C0-1AA2-6351-7B2E-D7DF76122F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C89F29-A0C2-AFC8-2AD8-B86684385758}"/>
              </a:ext>
            </a:extLst>
          </p:cNvPr>
          <p:cNvSpPr>
            <a:spLocks noGrp="1"/>
          </p:cNvSpPr>
          <p:nvPr>
            <p:ph type="title"/>
          </p:nvPr>
        </p:nvSpPr>
        <p:spPr>
          <a:xfrm>
            <a:off x="8403771" y="2818638"/>
            <a:ext cx="2079172" cy="1220724"/>
          </a:xfrm>
        </p:spPr>
        <p:txBody>
          <a:bodyPr vert="horz" lIns="91440" tIns="45720" rIns="91440" bIns="45720" rtlCol="0" anchor="b">
            <a:normAutofit fontScale="90000"/>
          </a:bodyPr>
          <a:lstStyle/>
          <a:p>
            <a:r>
              <a:rPr lang="en-US" sz="7000" b="0" kern="1200" dirty="0">
                <a:latin typeface="+mj-lt"/>
                <a:ea typeface="+mj-ea"/>
                <a:cs typeface="+mj-cs"/>
              </a:rPr>
              <a:t>Q&amp;A</a:t>
            </a:r>
          </a:p>
        </p:txBody>
      </p:sp>
      <p:pic>
        <p:nvPicPr>
          <p:cNvPr id="8" name="Picture Placeholder 7" descr="Cartoon a cartoon of a duck">
            <a:extLst>
              <a:ext uri="{FF2B5EF4-FFF2-40B4-BE49-F238E27FC236}">
                <a16:creationId xmlns:a16="http://schemas.microsoft.com/office/drawing/2014/main" id="{6274CEC7-0C1A-94BE-6ADB-7BF37336C337}"/>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2251" r="22251"/>
          <a:stretch>
            <a:fillRect/>
          </a:stretch>
        </p:blipFill>
        <p:spPr>
          <a:xfrm>
            <a:off x="341521" y="342902"/>
            <a:ext cx="7028107" cy="6172343"/>
          </a:xfrm>
        </p:spPr>
      </p:pic>
    </p:spTree>
    <p:extLst>
      <p:ext uri="{BB962C8B-B14F-4D97-AF65-F5344CB8AC3E}">
        <p14:creationId xmlns:p14="http://schemas.microsoft.com/office/powerpoint/2010/main" val="221795300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E33E8-F642-FACE-8F3F-6C22E913AFC8}"/>
              </a:ext>
            </a:extLst>
          </p:cNvPr>
          <p:cNvSpPr>
            <a:spLocks noGrp="1"/>
          </p:cNvSpPr>
          <p:nvPr>
            <p:ph type="title"/>
          </p:nvPr>
        </p:nvSpPr>
        <p:spPr>
          <a:xfrm>
            <a:off x="429768" y="411480"/>
            <a:ext cx="11045952" cy="796834"/>
          </a:xfrm>
        </p:spPr>
        <p:txBody>
          <a:bodyPr>
            <a:normAutofit/>
          </a:bodyPr>
          <a:lstStyle/>
          <a:p>
            <a:r>
              <a:rPr lang="en-US" sz="4800" dirty="0">
                <a:latin typeface="Cambria" panose="02040503050406030204" pitchFamily="18" charset="0"/>
                <a:ea typeface="Cambria" panose="02040503050406030204" pitchFamily="18" charset="0"/>
              </a:rPr>
              <a:t>Cloud 101</a:t>
            </a:r>
          </a:p>
        </p:txBody>
      </p:sp>
      <p:sp>
        <p:nvSpPr>
          <p:cNvPr id="3" name="Content Placeholder 2">
            <a:extLst>
              <a:ext uri="{FF2B5EF4-FFF2-40B4-BE49-F238E27FC236}">
                <a16:creationId xmlns:a16="http://schemas.microsoft.com/office/drawing/2014/main" id="{B282D69E-12C8-8AE9-58F5-69DC71E5D5FC}"/>
              </a:ext>
            </a:extLst>
          </p:cNvPr>
          <p:cNvSpPr>
            <a:spLocks noGrp="1"/>
          </p:cNvSpPr>
          <p:nvPr>
            <p:ph sz="quarter" idx="13"/>
          </p:nvPr>
        </p:nvSpPr>
        <p:spPr>
          <a:xfrm>
            <a:off x="533400" y="1208314"/>
            <a:ext cx="10942320" cy="5073614"/>
          </a:xfr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pic>
        <p:nvPicPr>
          <p:cNvPr id="5" name="Picture 4" descr="A sunset over a lake">
            <a:extLst>
              <a:ext uri="{FF2B5EF4-FFF2-40B4-BE49-F238E27FC236}">
                <a16:creationId xmlns:a16="http://schemas.microsoft.com/office/drawing/2014/main" id="{D4E9021A-9E55-D2E2-F2EA-668573A048C9}"/>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2329543" y="1458686"/>
            <a:ext cx="7532914" cy="4771572"/>
          </a:xfrm>
          <a:prstGeom prst="rect">
            <a:avLst/>
          </a:prstGeom>
        </p:spPr>
      </p:pic>
    </p:spTree>
    <p:extLst>
      <p:ext uri="{BB962C8B-B14F-4D97-AF65-F5344CB8AC3E}">
        <p14:creationId xmlns:p14="http://schemas.microsoft.com/office/powerpoint/2010/main" val="2874798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9A72BA-0EAA-D60B-EFD4-24741A958B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14CBAE-BAB9-0239-6CBE-61D3C6EB3111}"/>
              </a:ext>
            </a:extLst>
          </p:cNvPr>
          <p:cNvSpPr>
            <a:spLocks noGrp="1"/>
          </p:cNvSpPr>
          <p:nvPr>
            <p:ph type="title"/>
          </p:nvPr>
        </p:nvSpPr>
        <p:spPr>
          <a:xfrm>
            <a:off x="429768" y="411480"/>
            <a:ext cx="11045952" cy="796834"/>
          </a:xfrm>
        </p:spPr>
        <p:txBody>
          <a:bodyPr>
            <a:normAutofit/>
          </a:bodyPr>
          <a:lstStyle/>
          <a:p>
            <a:r>
              <a:rPr lang="en-US" sz="4800" dirty="0">
                <a:latin typeface="Cambria" panose="02040503050406030204" pitchFamily="18" charset="0"/>
                <a:ea typeface="Cambria" panose="02040503050406030204" pitchFamily="18" charset="0"/>
              </a:rPr>
              <a:t>Cloud 101</a:t>
            </a:r>
          </a:p>
        </p:txBody>
      </p:sp>
      <p:sp>
        <p:nvSpPr>
          <p:cNvPr id="3" name="Content Placeholder 2">
            <a:extLst>
              <a:ext uri="{FF2B5EF4-FFF2-40B4-BE49-F238E27FC236}">
                <a16:creationId xmlns:a16="http://schemas.microsoft.com/office/drawing/2014/main" id="{91792C4F-254E-BD92-0DA6-0D185C21E412}"/>
              </a:ext>
            </a:extLst>
          </p:cNvPr>
          <p:cNvSpPr>
            <a:spLocks noGrp="1"/>
          </p:cNvSpPr>
          <p:nvPr>
            <p:ph sz="quarter" idx="13"/>
          </p:nvPr>
        </p:nvSpPr>
        <p:spPr>
          <a:xfrm>
            <a:off x="533400" y="1208314"/>
            <a:ext cx="10942320" cy="5073614"/>
          </a:xfr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pic>
        <p:nvPicPr>
          <p:cNvPr id="6" name="Picture 5" descr="A room with many computers&#10;&#10;AI-generated content may be incorrect.">
            <a:extLst>
              <a:ext uri="{FF2B5EF4-FFF2-40B4-BE49-F238E27FC236}">
                <a16:creationId xmlns:a16="http://schemas.microsoft.com/office/drawing/2014/main" id="{EDE70DCE-017A-4B5F-B8BF-9DDE33388E98}"/>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2320834" y="1600200"/>
            <a:ext cx="7367452" cy="4600738"/>
          </a:xfrm>
          <a:prstGeom prst="rect">
            <a:avLst/>
          </a:prstGeom>
        </p:spPr>
      </p:pic>
    </p:spTree>
    <p:extLst>
      <p:ext uri="{BB962C8B-B14F-4D97-AF65-F5344CB8AC3E}">
        <p14:creationId xmlns:p14="http://schemas.microsoft.com/office/powerpoint/2010/main" val="1694995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artoon character holding a newspaper&#10;&#10;AI-generated content may be incorrect.">
            <a:extLst>
              <a:ext uri="{FF2B5EF4-FFF2-40B4-BE49-F238E27FC236}">
                <a16:creationId xmlns:a16="http://schemas.microsoft.com/office/drawing/2014/main" id="{2B6BF029-EADD-2769-155B-5C2B5BEDC24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73191" y="1469571"/>
            <a:ext cx="8445617" cy="4598260"/>
          </a:xfrm>
          <a:prstGeom prst="rect">
            <a:avLst/>
          </a:prstGeom>
        </p:spPr>
      </p:pic>
      <p:sp>
        <p:nvSpPr>
          <p:cNvPr id="7" name="Title 1">
            <a:extLst>
              <a:ext uri="{FF2B5EF4-FFF2-40B4-BE49-F238E27FC236}">
                <a16:creationId xmlns:a16="http://schemas.microsoft.com/office/drawing/2014/main" id="{27B37E93-C3A4-009C-5354-BD7E934EFED5}"/>
              </a:ext>
            </a:extLst>
          </p:cNvPr>
          <p:cNvSpPr>
            <a:spLocks noGrp="1"/>
          </p:cNvSpPr>
          <p:nvPr>
            <p:ph type="title"/>
          </p:nvPr>
        </p:nvSpPr>
        <p:spPr>
          <a:xfrm>
            <a:off x="429768" y="411480"/>
            <a:ext cx="11045952" cy="905691"/>
          </a:xfrm>
        </p:spPr>
        <p:txBody>
          <a:bodyPr>
            <a:normAutofit/>
          </a:bodyPr>
          <a:lstStyle/>
          <a:p>
            <a:r>
              <a:rPr lang="en-US" sz="4800" dirty="0">
                <a:latin typeface="Cambria" panose="02040503050406030204" pitchFamily="18" charset="0"/>
                <a:ea typeface="Cambria" panose="02040503050406030204" pitchFamily="18" charset="0"/>
              </a:rPr>
              <a:t>Cloud 101</a:t>
            </a:r>
          </a:p>
        </p:txBody>
      </p:sp>
    </p:spTree>
    <p:extLst>
      <p:ext uri="{BB962C8B-B14F-4D97-AF65-F5344CB8AC3E}">
        <p14:creationId xmlns:p14="http://schemas.microsoft.com/office/powerpoint/2010/main" val="214880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68C0D9-B302-DF7B-E34F-BBE7308D21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30442D-F89E-1AB0-E552-AEDFB71D9C40}"/>
              </a:ext>
            </a:extLst>
          </p:cNvPr>
          <p:cNvSpPr>
            <a:spLocks noGrp="1"/>
          </p:cNvSpPr>
          <p:nvPr>
            <p:ph type="title"/>
          </p:nvPr>
        </p:nvSpPr>
        <p:spPr>
          <a:xfrm>
            <a:off x="429768" y="411480"/>
            <a:ext cx="11045952" cy="1123406"/>
          </a:xfrm>
        </p:spPr>
        <p:txBody>
          <a:bodyPr>
            <a:normAutofit/>
          </a:bodyPr>
          <a:lstStyle/>
          <a:p>
            <a:r>
              <a:rPr lang="en-US" sz="4800" dirty="0">
                <a:latin typeface="Cambria" panose="02040503050406030204" pitchFamily="18" charset="0"/>
                <a:ea typeface="Cambria" panose="02040503050406030204" pitchFamily="18" charset="0"/>
              </a:rPr>
              <a:t>Cloud</a:t>
            </a:r>
            <a:r>
              <a:rPr lang="en-US" sz="5000" dirty="0"/>
              <a:t> 101</a:t>
            </a:r>
          </a:p>
        </p:txBody>
      </p:sp>
      <p:pic>
        <p:nvPicPr>
          <p:cNvPr id="1026" name="Picture 2" descr="Fundamental Cloud Security Concepts Part 4 – Shared Responsibility Model">
            <a:extLst>
              <a:ext uri="{FF2B5EF4-FFF2-40B4-BE49-F238E27FC236}">
                <a16:creationId xmlns:a16="http://schemas.microsoft.com/office/drawing/2014/main" id="{AB62CFFB-4E41-7FD4-5EFD-73C3C0D7A7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1700" y="1360514"/>
            <a:ext cx="7848600" cy="5086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41213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73D7B9-42C1-2DC4-3ACA-975A72608F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4664E0-4C34-6A4D-24AB-1FBDD624CF92}"/>
              </a:ext>
            </a:extLst>
          </p:cNvPr>
          <p:cNvSpPr>
            <a:spLocks noGrp="1"/>
          </p:cNvSpPr>
          <p:nvPr>
            <p:ph type="title"/>
          </p:nvPr>
        </p:nvSpPr>
        <p:spPr>
          <a:xfrm>
            <a:off x="429768" y="411480"/>
            <a:ext cx="11045952" cy="1123406"/>
          </a:xfrm>
        </p:spPr>
        <p:txBody>
          <a:bodyPr>
            <a:normAutofit/>
          </a:bodyPr>
          <a:lstStyle/>
          <a:p>
            <a:r>
              <a:rPr lang="en-US" sz="4800" dirty="0">
                <a:latin typeface="Cambria" panose="02040503050406030204" pitchFamily="18" charset="0"/>
                <a:ea typeface="Cambria" panose="02040503050406030204" pitchFamily="18" charset="0"/>
              </a:rPr>
              <a:t>Cloud 101</a:t>
            </a:r>
          </a:p>
        </p:txBody>
      </p:sp>
      <p:sp>
        <p:nvSpPr>
          <p:cNvPr id="3" name="Content Placeholder 2">
            <a:extLst>
              <a:ext uri="{FF2B5EF4-FFF2-40B4-BE49-F238E27FC236}">
                <a16:creationId xmlns:a16="http://schemas.microsoft.com/office/drawing/2014/main" id="{5862CACE-F7E1-C2AE-0195-73B9C9BF2170}"/>
              </a:ext>
            </a:extLst>
          </p:cNvPr>
          <p:cNvSpPr>
            <a:spLocks noGrp="1"/>
          </p:cNvSpPr>
          <p:nvPr>
            <p:ph sz="quarter" idx="13"/>
          </p:nvPr>
        </p:nvSpPr>
        <p:spPr>
          <a:xfrm>
            <a:off x="925286" y="1534886"/>
            <a:ext cx="10052957" cy="4747042"/>
          </a:xfrm>
        </p:spPr>
        <p:txBody>
          <a:bodyPr/>
          <a:lstStyle/>
          <a:p>
            <a:pPr marL="285750" indent="-285750">
              <a:buFont typeface="Arial" panose="020B0604020202020204" pitchFamily="34" charset="0"/>
              <a:buChar char="•"/>
            </a:pPr>
            <a:r>
              <a:rPr lang="en-US" b="1" dirty="0">
                <a:latin typeface="Cambria" panose="02040503050406030204" pitchFamily="18" charset="0"/>
                <a:ea typeface="Cambria" panose="02040503050406030204" pitchFamily="18" charset="0"/>
              </a:rPr>
              <a:t>Control Plane</a:t>
            </a:r>
            <a:r>
              <a:rPr lang="en-US" dirty="0">
                <a:latin typeface="Cambria" panose="02040503050406030204" pitchFamily="18" charset="0"/>
                <a:ea typeface="Cambria" panose="02040503050406030204" pitchFamily="18" charset="0"/>
              </a:rPr>
              <a:t> - Control planes provide the administrative APIs used to create, read/describe, update, delete, and list (CRUDL) resources.</a:t>
            </a:r>
          </a:p>
          <a:p>
            <a:pPr marL="285750" indent="-285750">
              <a:buFont typeface="Arial" panose="020B0604020202020204" pitchFamily="34" charset="0"/>
              <a:buChar char="•"/>
            </a:pPr>
            <a:r>
              <a:rPr lang="en-US" b="1" dirty="0">
                <a:latin typeface="Cambria" panose="02040503050406030204" pitchFamily="18" charset="0"/>
                <a:ea typeface="Cambria" panose="02040503050406030204" pitchFamily="18" charset="0"/>
              </a:rPr>
              <a:t>Data Plane</a:t>
            </a:r>
            <a:r>
              <a:rPr lang="en-US" dirty="0">
                <a:latin typeface="Cambria" panose="02040503050406030204" pitchFamily="18" charset="0"/>
                <a:ea typeface="Cambria" panose="02040503050406030204" pitchFamily="18" charset="0"/>
              </a:rPr>
              <a:t> – Data plane consists of the systems for consuming those resources, which is basically primary function of the service.</a:t>
            </a:r>
          </a:p>
        </p:txBody>
      </p:sp>
      <p:pic>
        <p:nvPicPr>
          <p:cNvPr id="7" name="Picture 6" descr="A screenshot of a computer&#10;&#10;AI-generated content may be incorrect.">
            <a:extLst>
              <a:ext uri="{FF2B5EF4-FFF2-40B4-BE49-F238E27FC236}">
                <a16:creationId xmlns:a16="http://schemas.microsoft.com/office/drawing/2014/main" id="{9E17CC0E-703F-ADC7-F0FD-929D403EDF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3757" y="3085016"/>
            <a:ext cx="9764486" cy="3581080"/>
          </a:xfrm>
          <a:prstGeom prst="rect">
            <a:avLst/>
          </a:prstGeom>
        </p:spPr>
      </p:pic>
    </p:spTree>
    <p:extLst>
      <p:ext uri="{BB962C8B-B14F-4D97-AF65-F5344CB8AC3E}">
        <p14:creationId xmlns:p14="http://schemas.microsoft.com/office/powerpoint/2010/main" val="2036920096"/>
      </p:ext>
    </p:extLst>
  </p:cSld>
  <p:clrMapOvr>
    <a:masterClrMapping/>
  </p:clrMapOvr>
</p:sld>
</file>

<file path=ppt/theme/theme1.xml><?xml version="1.0" encoding="utf-8"?>
<a:theme xmlns:a="http://schemas.openxmlformats.org/drawingml/2006/main" name="DuneVTI">
  <a:themeElements>
    <a:clrScheme name="Dune Palett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une_win32_DN_v2" id="{97A7A9A4-5677-45E2-BAC9-3A76DA18A86D}" vid="{E1353FFA-7ECE-4894-957E-EAB589AB12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1397</TotalTime>
  <Words>1374</Words>
  <Application>Microsoft Office PowerPoint</Application>
  <PresentationFormat>Widescreen</PresentationFormat>
  <Paragraphs>183</Paragraphs>
  <Slides>45</Slides>
  <Notes>32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Aptos</vt:lpstr>
      <vt:lpstr>Arial</vt:lpstr>
      <vt:lpstr>Cambria</vt:lpstr>
      <vt:lpstr>Courier New</vt:lpstr>
      <vt:lpstr>Neue Haas Grotesk Text Pro</vt:lpstr>
      <vt:lpstr>DuneVTI</vt:lpstr>
      <vt:lpstr>Breaking Boundaries: Multi-Cloud Red Teaming Through Misconfigurations</vt:lpstr>
      <vt:lpstr>Cloud Red Teaming Agenda</vt:lpstr>
      <vt:lpstr># aws sts get-caller-identity</vt:lpstr>
      <vt:lpstr>Cloud 101</vt:lpstr>
      <vt:lpstr>Cloud 101</vt:lpstr>
      <vt:lpstr>Cloud 101</vt:lpstr>
      <vt:lpstr>Cloud 101</vt:lpstr>
      <vt:lpstr>Cloud 101</vt:lpstr>
      <vt:lpstr>Cloud 101</vt:lpstr>
      <vt:lpstr>Red Teaming 101</vt:lpstr>
      <vt:lpstr>Red Teaming 101</vt:lpstr>
      <vt:lpstr>IAM Concepts</vt:lpstr>
      <vt:lpstr>Identity and Access Management</vt:lpstr>
      <vt:lpstr>AWS</vt:lpstr>
      <vt:lpstr>AWS</vt:lpstr>
      <vt:lpstr>Azure</vt:lpstr>
      <vt:lpstr>Azure</vt:lpstr>
      <vt:lpstr>Common Misconfigurations in Multi-Cloud IAM Setups</vt:lpstr>
      <vt:lpstr>Cloud-Red-Labs</vt:lpstr>
      <vt:lpstr>Cloud Red Labs</vt:lpstr>
      <vt:lpstr>Pre-Requisites</vt:lpstr>
      <vt:lpstr>Reference Document</vt:lpstr>
      <vt:lpstr>Azure Attack Path</vt:lpstr>
      <vt:lpstr>Initial Access</vt:lpstr>
      <vt:lpstr>PowerPoint Presentation</vt:lpstr>
      <vt:lpstr>Internal Recon</vt:lpstr>
      <vt:lpstr>Lateral Movement</vt:lpstr>
      <vt:lpstr>PowerPoint Presentation</vt:lpstr>
      <vt:lpstr>Data Exfiltration</vt:lpstr>
      <vt:lpstr>PowerPoint Presentation</vt:lpstr>
      <vt:lpstr>PowerPoint Presentation</vt:lpstr>
      <vt:lpstr>Privilege Escalation</vt:lpstr>
      <vt:lpstr>PowerPoint Presentation</vt:lpstr>
      <vt:lpstr>AWS Attack Path</vt:lpstr>
      <vt:lpstr>Initial Access</vt:lpstr>
      <vt:lpstr>Initial Access</vt:lpstr>
      <vt:lpstr>PowerPoint Presentation</vt:lpstr>
      <vt:lpstr>Internal Recon</vt:lpstr>
      <vt:lpstr>Privilege Escalation and Lateral Movement</vt:lpstr>
      <vt:lpstr>PowerPoint Presentation</vt:lpstr>
      <vt:lpstr>Data Exfiltration</vt:lpstr>
      <vt:lpstr>PowerPoint Presentation</vt:lpstr>
      <vt:lpstr>Detection and Mitigation Strategies</vt:lpstr>
      <vt:lpstr>How to Detect and Mitigate</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Syed Modassir Ali</dc:creator>
  <cp:lastModifiedBy>Syed Modassir Ali</cp:lastModifiedBy>
  <cp:revision>2</cp:revision>
  <dcterms:created xsi:type="dcterms:W3CDTF">2025-11-01T06:46:32Z</dcterms:created>
  <dcterms:modified xsi:type="dcterms:W3CDTF">2025-11-02T10:29:52Z</dcterms:modified>
</cp:coreProperties>
</file>

<file path=docProps/thumbnail.jpeg>
</file>